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41"/>
  </p:notesMasterIdLst>
  <p:sldIdLst>
    <p:sldId id="369" r:id="rId2"/>
    <p:sldId id="257" r:id="rId3"/>
    <p:sldId id="372" r:id="rId4"/>
    <p:sldId id="338" r:id="rId5"/>
    <p:sldId id="342" r:id="rId6"/>
    <p:sldId id="345" r:id="rId7"/>
    <p:sldId id="380" r:id="rId8"/>
    <p:sldId id="382" r:id="rId9"/>
    <p:sldId id="381" r:id="rId10"/>
    <p:sldId id="276" r:id="rId11"/>
    <p:sldId id="347" r:id="rId12"/>
    <p:sldId id="259" r:id="rId13"/>
    <p:sldId id="373" r:id="rId14"/>
    <p:sldId id="348" r:id="rId15"/>
    <p:sldId id="269" r:id="rId16"/>
    <p:sldId id="383" r:id="rId17"/>
    <p:sldId id="351" r:id="rId18"/>
    <p:sldId id="274" r:id="rId19"/>
    <p:sldId id="379" r:id="rId20"/>
    <p:sldId id="279" r:id="rId21"/>
    <p:sldId id="356" r:id="rId22"/>
    <p:sldId id="357" r:id="rId23"/>
    <p:sldId id="358" r:id="rId24"/>
    <p:sldId id="359" r:id="rId25"/>
    <p:sldId id="360" r:id="rId26"/>
    <p:sldId id="288" r:id="rId27"/>
    <p:sldId id="362" r:id="rId28"/>
    <p:sldId id="374" r:id="rId29"/>
    <p:sldId id="365" r:id="rId30"/>
    <p:sldId id="363" r:id="rId31"/>
    <p:sldId id="364" r:id="rId32"/>
    <p:sldId id="361" r:id="rId33"/>
    <p:sldId id="366" r:id="rId34"/>
    <p:sldId id="336" r:id="rId35"/>
    <p:sldId id="378" r:id="rId36"/>
    <p:sldId id="337" r:id="rId37"/>
    <p:sldId id="367" r:id="rId38"/>
    <p:sldId id="260" r:id="rId39"/>
    <p:sldId id="368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269676-14D5-48C0-903E-CD77A9535EF3}">
  <a:tblStyle styleId="{75269676-14D5-48C0-903E-CD77A9535E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3" autoAdjust="0"/>
    <p:restoredTop sz="98754" autoAdjust="0"/>
  </p:normalViewPr>
  <p:slideViewPr>
    <p:cSldViewPr>
      <p:cViewPr varScale="1">
        <p:scale>
          <a:sx n="114" d="100"/>
          <a:sy n="114" d="100"/>
        </p:scale>
        <p:origin x="768" y="1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8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2021-2023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79396325459318"/>
          <c:y val="0.18842592592592591"/>
          <c:w val="0.86665048118985133"/>
          <c:h val="0.70179753572470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 ATTAINMENT LEVELS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Sheet1!$B$2:$B$10</c:f>
              <c:numCache>
                <c:formatCode>General</c:formatCode>
                <c:ptCount val="9"/>
                <c:pt idx="0">
                  <c:v>2.97</c:v>
                </c:pt>
                <c:pt idx="1">
                  <c:v>2.54</c:v>
                </c:pt>
                <c:pt idx="2">
                  <c:v>2.52</c:v>
                </c:pt>
                <c:pt idx="3">
                  <c:v>2.59</c:v>
                </c:pt>
                <c:pt idx="4">
                  <c:v>2.61</c:v>
                </c:pt>
                <c:pt idx="5">
                  <c:v>2.79</c:v>
                </c:pt>
                <c:pt idx="6">
                  <c:v>2.8</c:v>
                </c:pt>
                <c:pt idx="7">
                  <c:v>2.99</c:v>
                </c:pt>
                <c:pt idx="8">
                  <c:v>2.99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A-42D1-BE0C-B9F06E0A3C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5448320"/>
        <c:axId val="185455360"/>
      </c:barChart>
      <c:catAx>
        <c:axId val="185448320"/>
        <c:scaling>
          <c:orientation val="minMax"/>
        </c:scaling>
        <c:delete val="0"/>
        <c:axPos val="b"/>
        <c:majorTickMark val="out"/>
        <c:minorTickMark val="none"/>
        <c:tickLblPos val="nextTo"/>
        <c:crossAx val="185455360"/>
        <c:crosses val="autoZero"/>
        <c:auto val="1"/>
        <c:lblAlgn val="ctr"/>
        <c:lblOffset val="100"/>
        <c:noMultiLvlLbl val="0"/>
      </c:catAx>
      <c:valAx>
        <c:axId val="185455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448320"/>
        <c:crosses val="autoZero"/>
        <c:crossBetween val="between"/>
      </c:valAx>
      <c:spPr>
        <a:solidFill>
          <a:schemeClr val="tx2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2020-2022</a:t>
            </a:r>
          </a:p>
        </c:rich>
      </c:tx>
      <c:layout>
        <c:manualLayout>
          <c:xMode val="edge"/>
          <c:yMode val="edge"/>
          <c:x val="0.3721181102362205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68285214348206E-2"/>
          <c:y val="0.12309018664333625"/>
          <c:w val="0.84998381452318472"/>
          <c:h val="0.66476049868766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 ATTAINMENT LEVELS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Sheet1!$B$2:$B$10</c:f>
              <c:numCache>
                <c:formatCode>General</c:formatCode>
                <c:ptCount val="9"/>
                <c:pt idx="0">
                  <c:v>2.97</c:v>
                </c:pt>
                <c:pt idx="1">
                  <c:v>2.54</c:v>
                </c:pt>
                <c:pt idx="2">
                  <c:v>2.52</c:v>
                </c:pt>
                <c:pt idx="3">
                  <c:v>2.59</c:v>
                </c:pt>
                <c:pt idx="4">
                  <c:v>2.61</c:v>
                </c:pt>
                <c:pt idx="5">
                  <c:v>2.79</c:v>
                </c:pt>
                <c:pt idx="6">
                  <c:v>2.8</c:v>
                </c:pt>
                <c:pt idx="7">
                  <c:v>2.99</c:v>
                </c:pt>
                <c:pt idx="8">
                  <c:v>2.99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8-417F-BB0E-5C474393FDA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7370880"/>
        <c:axId val="187382016"/>
      </c:barChart>
      <c:catAx>
        <c:axId val="187370880"/>
        <c:scaling>
          <c:orientation val="minMax"/>
        </c:scaling>
        <c:delete val="0"/>
        <c:axPos val="b"/>
        <c:majorTickMark val="out"/>
        <c:minorTickMark val="none"/>
        <c:tickLblPos val="nextTo"/>
        <c:crossAx val="187382016"/>
        <c:crosses val="autoZero"/>
        <c:auto val="1"/>
        <c:lblAlgn val="ctr"/>
        <c:lblOffset val="100"/>
        <c:noMultiLvlLbl val="0"/>
      </c:catAx>
      <c:valAx>
        <c:axId val="187382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370880"/>
        <c:crosses val="autoZero"/>
        <c:crossBetween val="between"/>
      </c:valAx>
      <c:spPr>
        <a:solidFill>
          <a:schemeClr val="accent1">
            <a:lumMod val="60000"/>
            <a:lumOff val="4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IN" sz="11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Feedback on Curriculum </a:t>
            </a:r>
            <a:endParaRPr lang="en-I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773478010370653"/>
          <c:y val="4.2138720297730019E-2"/>
        </c:manualLayout>
      </c:layout>
      <c:overlay val="0"/>
      <c:spPr>
        <a:noFill/>
        <a:effectLst>
          <a:innerShdw blurRad="63500" dist="50800" dir="5400000">
            <a:prstClr val="black">
              <a:alpha val="50000"/>
            </a:prstClr>
          </a:innerShdw>
        </a:effectLst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79769460850839"/>
          <c:y val="0.22237610050450093"/>
          <c:w val="0.6122018122690509"/>
          <c:h val="0.660736663831572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Agree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42</c:v>
                </c:pt>
                <c:pt idx="1">
                  <c:v>41</c:v>
                </c:pt>
                <c:pt idx="2">
                  <c:v>41</c:v>
                </c:pt>
                <c:pt idx="3">
                  <c:v>41</c:v>
                </c:pt>
                <c:pt idx="4">
                  <c:v>39</c:v>
                </c:pt>
                <c:pt idx="5">
                  <c:v>39</c:v>
                </c:pt>
                <c:pt idx="6">
                  <c:v>40</c:v>
                </c:pt>
                <c:pt idx="7">
                  <c:v>39</c:v>
                </c:pt>
                <c:pt idx="8">
                  <c:v>33</c:v>
                </c:pt>
                <c:pt idx="9">
                  <c:v>41</c:v>
                </c:pt>
                <c:pt idx="1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0-47AA-B21A-045A6B4339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10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0-47AA-B21A-045A6B4339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Disagree</c:v>
                </c:pt>
              </c:strCache>
            </c:strRef>
          </c:tx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C0-47AA-B21A-045A6B433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264384"/>
        <c:axId val="229262848"/>
        <c:axId val="0"/>
      </c:bar3DChart>
      <c:valAx>
        <c:axId val="2292628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29264384"/>
        <c:crosses val="autoZero"/>
        <c:crossBetween val="between"/>
      </c:valAx>
      <c:catAx>
        <c:axId val="22926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2926284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67694775071720681"/>
          <c:y val="0.31332256621487375"/>
          <c:w val="0.29979643532930478"/>
          <c:h val="0.37549454188428444"/>
        </c:manualLayout>
      </c:layout>
      <c:overlay val="0"/>
      <c:spPr>
        <a:noFill/>
      </c:spPr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60000"/>
        <a:lumOff val="40000"/>
      </a:schemeClr>
    </a:solidFill>
    <a:scene3d>
      <a:camera prst="orthographicFront"/>
      <a:lightRig rig="threePt" dir="t"/>
    </a:scene3d>
    <a:sp3d>
      <a:bevelT w="114300" prst="hardEdge"/>
    </a:sp3d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 sz="1100" dirty="0"/>
              <a:t>Faculty</a:t>
            </a:r>
            <a:r>
              <a:rPr lang="en-IN" sz="1100" baseline="0" dirty="0"/>
              <a:t> Feedback on Curriculum</a:t>
            </a:r>
            <a:endParaRPr lang="en-IN" sz="1100" dirty="0"/>
          </a:p>
        </c:rich>
      </c:tx>
      <c:overlay val="0"/>
      <c:spPr>
        <a:noFill/>
        <a:effectLst>
          <a:innerShdw blurRad="63500" dist="50800" dir="5400000">
            <a:prstClr val="black">
              <a:alpha val="50000"/>
            </a:prstClr>
          </a:innerShdw>
        </a:effectLst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Agree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42</c:v>
                </c:pt>
                <c:pt idx="1">
                  <c:v>41</c:v>
                </c:pt>
                <c:pt idx="2">
                  <c:v>41</c:v>
                </c:pt>
                <c:pt idx="3">
                  <c:v>41</c:v>
                </c:pt>
                <c:pt idx="4">
                  <c:v>39</c:v>
                </c:pt>
                <c:pt idx="5">
                  <c:v>39</c:v>
                </c:pt>
                <c:pt idx="6">
                  <c:v>40</c:v>
                </c:pt>
                <c:pt idx="7">
                  <c:v>39</c:v>
                </c:pt>
                <c:pt idx="8">
                  <c:v>33</c:v>
                </c:pt>
                <c:pt idx="9">
                  <c:v>41</c:v>
                </c:pt>
                <c:pt idx="1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8-4245-98B8-1A42A83422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10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8-4245-98B8-1A42A83422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Disagree</c:v>
                </c:pt>
              </c:strCache>
            </c:strRef>
          </c:tx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C8-4245-98B8-1A42A8342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380224"/>
        <c:axId val="137374336"/>
      </c:barChart>
      <c:valAx>
        <c:axId val="1373743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7380224"/>
        <c:crosses val="autoZero"/>
        <c:crossBetween val="between"/>
      </c:valAx>
      <c:catAx>
        <c:axId val="1373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7374336"/>
        <c:crosses val="autoZero"/>
        <c:auto val="1"/>
        <c:lblAlgn val="ctr"/>
        <c:lblOffset val="100"/>
        <c:noMultiLvlLbl val="0"/>
      </c:catAx>
    </c:plotArea>
    <c:legend>
      <c:legendPos val="r"/>
      <c:overlay val="0"/>
    </c:legend>
    <c:plotVisOnly val="1"/>
    <c:dispBlanksAs val="gap"/>
    <c:showDLblsOverMax val="0"/>
  </c:chart>
  <c:spPr>
    <a:solidFill>
      <a:schemeClr val="tx2"/>
    </a:solidFill>
    <a:scene3d>
      <a:camera prst="orthographicFront"/>
      <a:lightRig rig="threePt" dir="t"/>
    </a:scene3d>
    <a:sp3d>
      <a:bevelT w="101600" prst="riblet"/>
    </a:sp3d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Alumni</a:t>
            </a:r>
            <a:r>
              <a:rPr lang="en-IN" sz="11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Feedback on Curriculum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>
          <a:innerShdw blurRad="63500" dist="50800" dir="5400000">
            <a:prstClr val="black">
              <a:alpha val="50000"/>
            </a:prstClr>
          </a:innerShdw>
        </a:effectLst>
      </c:spPr>
    </c:title>
    <c:autoTitleDeleted val="0"/>
    <c:plotArea>
      <c:layout>
        <c:manualLayout>
          <c:layoutTarget val="inner"/>
          <c:xMode val="edge"/>
          <c:yMode val="edge"/>
          <c:x val="7.1296587926509183E-2"/>
          <c:y val="0.21867752392303633"/>
          <c:w val="0.8694441528142316"/>
          <c:h val="0.462377917547608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Sheet1!$A$14</c:f>
              <c:strCache>
                <c:ptCount val="1"/>
                <c:pt idx="0">
                  <c:v>Sl.No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Sheet1!$A$15:$A$22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8-4874-8DAD-34C2DAC5C7D1}"/>
            </c:ext>
          </c:extLst>
        </c:ser>
        <c:ser>
          <c:idx val="1"/>
          <c:order val="1"/>
          <c:tx>
            <c:strRef>
              <c:f>Sheet1!$B$14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Sheet1!$B$15:$B$22</c:f>
              <c:numCache>
                <c:formatCode>General</c:formatCode>
                <c:ptCount val="8"/>
                <c:pt idx="0">
                  <c:v>22</c:v>
                </c:pt>
                <c:pt idx="1">
                  <c:v>27</c:v>
                </c:pt>
                <c:pt idx="2">
                  <c:v>22</c:v>
                </c:pt>
                <c:pt idx="3">
                  <c:v>23</c:v>
                </c:pt>
                <c:pt idx="4">
                  <c:v>22</c:v>
                </c:pt>
                <c:pt idx="5">
                  <c:v>17</c:v>
                </c:pt>
                <c:pt idx="6">
                  <c:v>22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8-4874-8DAD-34C2DAC5C7D1}"/>
            </c:ext>
          </c:extLst>
        </c:ser>
        <c:ser>
          <c:idx val="2"/>
          <c:order val="2"/>
          <c:tx>
            <c:strRef>
              <c:f>Sheet1!$C$14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Sheet1!$C$15:$C$22</c:f>
              <c:numCache>
                <c:formatCode>General</c:formatCode>
                <c:ptCount val="8"/>
                <c:pt idx="0">
                  <c:v>8</c:v>
                </c:pt>
                <c:pt idx="1">
                  <c:v>3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13</c:v>
                </c:pt>
                <c:pt idx="6">
                  <c:v>8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8-4874-8DAD-34C2DAC5C7D1}"/>
            </c:ext>
          </c:extLst>
        </c:ser>
        <c:ser>
          <c:idx val="3"/>
          <c:order val="3"/>
          <c:tx>
            <c:strRef>
              <c:f>Sheet1!$D$14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Sheet1!$D$15:$D$22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F8-4874-8DAD-34C2DAC5C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418624"/>
        <c:axId val="137420160"/>
      </c:barChart>
      <c:catAx>
        <c:axId val="1374186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20160"/>
        <c:crosses val="autoZero"/>
        <c:auto val="1"/>
        <c:lblAlgn val="ctr"/>
        <c:lblOffset val="100"/>
        <c:noMultiLvlLbl val="0"/>
      </c:catAx>
      <c:valAx>
        <c:axId val="13742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18624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0000"/>
      </a:schemeClr>
    </a:solidFill>
    <a:ln>
      <a:noFill/>
    </a:ln>
    <a:effectLst/>
    <a:scene3d>
      <a:camera prst="orthographicFront"/>
      <a:lightRig rig="threePt" dir="t"/>
    </a:scene3d>
    <a:sp3d>
      <a:bevelT w="101600" prst="riblet"/>
    </a:sp3d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100" b="1" dirty="0">
                <a:solidFill>
                  <a:schemeClr val="tx1"/>
                </a:solidFill>
              </a:rPr>
              <a:t>Parent</a:t>
            </a:r>
            <a:r>
              <a:rPr lang="en-IN" sz="1100" b="1" baseline="0" dirty="0">
                <a:solidFill>
                  <a:schemeClr val="tx1"/>
                </a:solidFill>
              </a:rPr>
              <a:t>/Guardian Feedback on Curriculum</a:t>
            </a:r>
            <a:endParaRPr lang="en-IN" sz="1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>
          <a:innerShdw blurRad="63500" dist="50800" dir="5400000">
            <a:prstClr val="black">
              <a:alpha val="50000"/>
            </a:prstClr>
          </a:innerShdw>
        </a:effectLst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Sheet1!$A$25</c:f>
              <c:strCache>
                <c:ptCount val="1"/>
                <c:pt idx="0">
                  <c:v>Sl.No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Sheet1!$A$26:$A$31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1-4C6F-8126-7A3FB45FA138}"/>
            </c:ext>
          </c:extLst>
        </c:ser>
        <c:ser>
          <c:idx val="1"/>
          <c:order val="1"/>
          <c:tx>
            <c:strRef>
              <c:f>Sheet1!$B$25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Sheet1!$B$26:$B$31</c:f>
              <c:numCache>
                <c:formatCode>General</c:formatCode>
                <c:ptCount val="6"/>
                <c:pt idx="0">
                  <c:v>42</c:v>
                </c:pt>
                <c:pt idx="1">
                  <c:v>38</c:v>
                </c:pt>
                <c:pt idx="2">
                  <c:v>38</c:v>
                </c:pt>
                <c:pt idx="3">
                  <c:v>40</c:v>
                </c:pt>
                <c:pt idx="4">
                  <c:v>38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1-4C6F-8126-7A3FB45FA138}"/>
            </c:ext>
          </c:extLst>
        </c:ser>
        <c:ser>
          <c:idx val="2"/>
          <c:order val="2"/>
          <c:tx>
            <c:strRef>
              <c:f>Sheet1!$C$25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Sheet1!$C$26:$C$31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6</c:v>
                </c:pt>
                <c:pt idx="3">
                  <c:v>3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1-4C6F-8126-7A3FB45FA138}"/>
            </c:ext>
          </c:extLst>
        </c:ser>
        <c:ser>
          <c:idx val="3"/>
          <c:order val="3"/>
          <c:tx>
            <c:strRef>
              <c:f>Sheet1!$D$25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Sheet1!$D$26:$D$31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1-4C6F-8126-7A3FB45FA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741824"/>
        <c:axId val="137743360"/>
      </c:barChart>
      <c:catAx>
        <c:axId val="1377418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43360"/>
        <c:crosses val="autoZero"/>
        <c:auto val="1"/>
        <c:lblAlgn val="ctr"/>
        <c:lblOffset val="100"/>
        <c:noMultiLvlLbl val="0"/>
      </c:catAx>
      <c:valAx>
        <c:axId val="13774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418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</a:sp3d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75000"/>
      </a:schemeClr>
    </a:solidFill>
    <a:ln>
      <a:noFill/>
    </a:ln>
    <a:effectLst>
      <a:softEdge rad="12700"/>
    </a:effectLst>
    <a:scene3d>
      <a:camera prst="orthographicFront"/>
      <a:lightRig rig="threePt" dir="t"/>
    </a:scene3d>
    <a:sp3d>
      <a:bevelT w="114300" prst="artDeco"/>
    </a:sp3d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ED-4C31-97EA-8EA110880E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787486515641856E-2"/>
                  <c:y val="-5.26141000187403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42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9ED-4C31-97EA-8EA110880E22}"/>
                </c:ext>
              </c:extLst>
            </c:dLbl>
            <c:dLbl>
              <c:idx val="1"/>
              <c:layout>
                <c:manualLayout>
                  <c:x val="0"/>
                  <c:y val="-3.9350487667185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ED-4C31-97EA-8EA110880E22}"/>
                </c:ext>
              </c:extLst>
            </c:dLbl>
            <c:dLbl>
              <c:idx val="2"/>
              <c:layout>
                <c:manualLayout>
                  <c:x val="0"/>
                  <c:y val="2.4766092060829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ED-4C31-97EA-8EA110880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42</c:v>
                </c:pt>
                <c:pt idx="1">
                  <c:v>44</c:v>
                </c:pt>
                <c:pt idx="2">
                  <c:v>48</c:v>
                </c:pt>
                <c:pt idx="3">
                  <c:v>56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ED-4C31-97EA-8EA110880E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134228187919424E-2"/>
                  <c:y val="-2.9719310472995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ED-4C31-97EA-8EA110880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46</c:v>
                </c:pt>
                <c:pt idx="1">
                  <c:v>46</c:v>
                </c:pt>
                <c:pt idx="2">
                  <c:v>54</c:v>
                </c:pt>
                <c:pt idx="3">
                  <c:v>64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ED-4C31-97EA-8EA110880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39039104"/>
        <c:axId val="139040640"/>
      </c:barChart>
      <c:catAx>
        <c:axId val="139039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9040640"/>
        <c:crosses val="autoZero"/>
        <c:auto val="1"/>
        <c:lblAlgn val="ctr"/>
        <c:lblOffset val="100"/>
        <c:noMultiLvlLbl val="0"/>
      </c:catAx>
      <c:valAx>
        <c:axId val="1390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90391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01927180512564E-2"/>
          <c:y val="2.4891365780145006E-2"/>
          <c:w val="0.85797632790841305"/>
          <c:h val="0.709411835197116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Sheet1!$B$1:$B$2</c:f>
              <c:strCache>
                <c:ptCount val="2"/>
                <c:pt idx="1">
                  <c:v>SC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9</c:v>
                </c:pt>
                <c:pt idx="1">
                  <c:v>7</c:v>
                </c:pt>
                <c:pt idx="2">
                  <c:v>9</c:v>
                </c:pt>
                <c:pt idx="3">
                  <c:v>12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4D6E-9C9D-0958FE0A9339}"/>
            </c:ext>
          </c:extLst>
        </c:ser>
        <c:ser>
          <c:idx val="1"/>
          <c:order val="1"/>
          <c:tx>
            <c:strRef>
              <c:f>Sheet1!$C$1:$C$2</c:f>
              <c:strCache>
                <c:ptCount val="2"/>
                <c:pt idx="1">
                  <c:v>ST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44-4D6E-9C9D-0958FE0A9339}"/>
            </c:ext>
          </c:extLst>
        </c:ser>
        <c:ser>
          <c:idx val="2"/>
          <c:order val="2"/>
          <c:tx>
            <c:strRef>
              <c:f>Sheet1!$D$1:$D$2</c:f>
              <c:strCache>
                <c:ptCount val="2"/>
                <c:pt idx="1">
                  <c:v>OBC</c:v>
                </c:pt>
              </c:strCache>
            </c:strRef>
          </c:tx>
          <c:spPr>
            <a:gradFill rotWithShape="1">
              <a:gsLst>
                <a:gs pos="95000">
                  <a:srgbClr val="FFC000"/>
                </a:gs>
                <a:gs pos="0">
                  <a:srgbClr val="FFC0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0">
                  <c:v>24</c:v>
                </c:pt>
                <c:pt idx="1">
                  <c:v>21</c:v>
                </c:pt>
                <c:pt idx="2">
                  <c:v>25</c:v>
                </c:pt>
                <c:pt idx="3">
                  <c:v>27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44-4D6E-9C9D-0958FE0A9339}"/>
            </c:ext>
          </c:extLst>
        </c:ser>
        <c:ser>
          <c:idx val="3"/>
          <c:order val="3"/>
          <c:tx>
            <c:strRef>
              <c:f>Sheet1!$E$1:$E$2</c:f>
              <c:strCache>
                <c:ptCount val="2"/>
                <c:pt idx="1">
                  <c:v>General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Sheet1!$E$3:$E$7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15</c:v>
                </c:pt>
                <c:pt idx="3">
                  <c:v>14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44-4D6E-9C9D-0958FE0A9339}"/>
            </c:ext>
          </c:extLst>
        </c:ser>
        <c:ser>
          <c:idx val="4"/>
          <c:order val="4"/>
          <c:tx>
            <c:strRef>
              <c:f>Sheet1!$F$1:$F$2</c:f>
              <c:strCache>
                <c:ptCount val="2"/>
                <c:pt idx="1">
                  <c:v>Others*</c:v>
                </c:pt>
              </c:strCache>
            </c:strRef>
          </c:tx>
          <c:spPr>
            <a:solidFill>
              <a:srgbClr val="FF0000">
                <a:alpha val="48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Sheet1!$F$3:$F$7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44-4D6E-9C9D-0958FE0A933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7431168"/>
        <c:axId val="187740160"/>
      </c:barChart>
      <c:catAx>
        <c:axId val="18743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740160"/>
        <c:crosses val="autoZero"/>
        <c:auto val="1"/>
        <c:lblAlgn val="ctr"/>
        <c:lblOffset val="100"/>
        <c:noMultiLvlLbl val="0"/>
      </c:catAx>
      <c:valAx>
        <c:axId val="18774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4311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744975264809956"/>
          <c:y val="2.0178527328085605E-2"/>
          <c:w val="0.45588541856600667"/>
          <c:h val="6.0141290643658765E-2"/>
        </c:manualLayout>
      </c:layout>
      <c:overlay val="1"/>
      <c:spPr>
        <a:solidFill>
          <a:schemeClr val="tx2">
            <a:lumMod val="90000"/>
          </a:schemeClr>
        </a:solidFill>
      </c:spPr>
      <c:txPr>
        <a:bodyPr rot="0" vert="horz"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1264C-86F4-40BA-A51D-7AA8985428B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E4E106-93C5-4BBC-B8D6-840B6663AE2E}">
      <dgm:prSet/>
      <dgm:spPr/>
      <dgm:t>
        <a:bodyPr/>
        <a:lstStyle/>
        <a:p>
          <a:pPr algn="l" rtl="0"/>
          <a:r>
            <a:rPr lang="en-IN" b="1" i="0" u="none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1) 4 Year B.Sc. (</a:t>
          </a:r>
          <a:r>
            <a:rPr lang="en-IN" b="1" i="0" u="none" dirty="0" err="1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Honors</a:t>
          </a:r>
          <a:r>
            <a:rPr lang="en-IN" b="1" i="0" u="none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)+1 Year M.Sc. Food Science &amp; Technology Program (Multiple Entry and Exit Mode)</a:t>
          </a:r>
          <a:br>
            <a:rPr lang="en-IN" b="1" i="0" u="none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en-IN" b="1" i="0" u="none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b="0" u="none" dirty="0">
            <a:solidFill>
              <a:schemeClr val="accent1">
                <a:lumMod val="50000"/>
              </a:schemeClr>
            </a:solidFill>
          </a:endParaRPr>
        </a:p>
      </dgm:t>
    </dgm:pt>
    <dgm:pt modelId="{4ADDD657-B6A7-46AA-AE8A-457C5E0C8D9B}" type="parTrans" cxnId="{81BA171C-EAA4-4BAA-B520-07763D1A02D1}">
      <dgm:prSet/>
      <dgm:spPr/>
      <dgm:t>
        <a:bodyPr/>
        <a:lstStyle/>
        <a:p>
          <a:pPr algn="ctr"/>
          <a:endParaRPr lang="en-US"/>
        </a:p>
      </dgm:t>
    </dgm:pt>
    <dgm:pt modelId="{C61FD676-243E-4512-A0D7-990D8288F351}" type="sibTrans" cxnId="{81BA171C-EAA4-4BAA-B520-07763D1A02D1}">
      <dgm:prSet/>
      <dgm:spPr/>
      <dgm:t>
        <a:bodyPr/>
        <a:lstStyle/>
        <a:p>
          <a:pPr algn="ctr"/>
          <a:endParaRPr lang="en-US"/>
        </a:p>
      </dgm:t>
    </dgm:pt>
    <dgm:pt modelId="{B5E00B2F-971A-4761-A2A0-2B0875640F74}">
      <dgm:prSet/>
      <dgm:spPr/>
      <dgm:t>
        <a:bodyPr/>
        <a:lstStyle/>
        <a:p>
          <a:pPr algn="l"/>
          <a:r>
            <a:rPr lang="en-IN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M.Sc. Food, Nutrition &amp; Dietetics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B90DC52-3E90-4C72-960A-BC78D83A81E0}" type="parTrans" cxnId="{4345083D-6B0A-4477-94DC-9F1426E52B67}">
      <dgm:prSet/>
      <dgm:spPr/>
      <dgm:t>
        <a:bodyPr/>
        <a:lstStyle/>
        <a:p>
          <a:pPr algn="ctr"/>
          <a:endParaRPr lang="en-US"/>
        </a:p>
      </dgm:t>
    </dgm:pt>
    <dgm:pt modelId="{52E609C9-11F6-40C8-9589-FE6DA09C6980}" type="sibTrans" cxnId="{4345083D-6B0A-4477-94DC-9F1426E52B67}">
      <dgm:prSet/>
      <dgm:spPr/>
      <dgm:t>
        <a:bodyPr/>
        <a:lstStyle/>
        <a:p>
          <a:pPr algn="ctr"/>
          <a:endParaRPr lang="en-US"/>
        </a:p>
      </dgm:t>
    </dgm:pt>
    <dgm:pt modelId="{555A5403-B6CE-4D3E-AD38-F4CCE38E35DF}">
      <dgm:prSet/>
      <dgm:spPr/>
      <dgm:t>
        <a:bodyPr/>
        <a:lstStyle/>
        <a:p>
          <a:pPr algn="l" rtl="0"/>
          <a:r>
            <a:rPr lang="en-IN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Ph.D. Food, Nutrition &amp; Dietetics </a:t>
          </a:r>
          <a:r>
            <a:rPr lang="en-IN" b="1" i="0" u="none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2ED079-8A72-4548-AECF-437D0125616E}" type="parTrans" cxnId="{D9D712AA-9E4D-4E0B-BFDA-F82024A7297F}">
      <dgm:prSet/>
      <dgm:spPr/>
      <dgm:t>
        <a:bodyPr/>
        <a:lstStyle/>
        <a:p>
          <a:pPr algn="ctr"/>
          <a:endParaRPr lang="en-US"/>
        </a:p>
      </dgm:t>
    </dgm:pt>
    <dgm:pt modelId="{B8CCE9E3-005A-485E-B378-399419B60CA3}" type="sibTrans" cxnId="{D9D712AA-9E4D-4E0B-BFDA-F82024A7297F}">
      <dgm:prSet/>
      <dgm:spPr/>
      <dgm:t>
        <a:bodyPr/>
        <a:lstStyle/>
        <a:p>
          <a:pPr algn="ctr"/>
          <a:endParaRPr lang="en-US"/>
        </a:p>
      </dgm:t>
    </dgm:pt>
    <dgm:pt modelId="{98503859-615E-4A86-A649-EEBD892C7415}" type="pres">
      <dgm:prSet presAssocID="{CDB1264C-86F4-40BA-A51D-7AA8985428B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4022F71-C414-4C91-9239-221B0F264FE6}" type="pres">
      <dgm:prSet presAssocID="{ABE4E106-93C5-4BBC-B8D6-840B6663AE2E}" presName="circle1" presStyleLbl="node1" presStyleIdx="0" presStyleCnt="3" custLinFactNeighborX="6685" custLinFactNeighborY="4071"/>
      <dgm:spPr/>
    </dgm:pt>
    <dgm:pt modelId="{2FA536C2-B323-462A-81ED-2546A608CB16}" type="pres">
      <dgm:prSet presAssocID="{ABE4E106-93C5-4BBC-B8D6-840B6663AE2E}" presName="space" presStyleCnt="0"/>
      <dgm:spPr/>
    </dgm:pt>
    <dgm:pt modelId="{397C4983-32A5-4707-A898-4BADBB9E3A12}" type="pres">
      <dgm:prSet presAssocID="{ABE4E106-93C5-4BBC-B8D6-840B6663AE2E}" presName="rect1" presStyleLbl="alignAcc1" presStyleIdx="0" presStyleCnt="3" custLinFactNeighborY="2632"/>
      <dgm:spPr/>
    </dgm:pt>
    <dgm:pt modelId="{70BDB592-1A6A-4A35-8581-E84DF2B711F8}" type="pres">
      <dgm:prSet presAssocID="{B5E00B2F-971A-4761-A2A0-2B0875640F74}" presName="vertSpace2" presStyleLbl="node1" presStyleIdx="0" presStyleCnt="3"/>
      <dgm:spPr/>
    </dgm:pt>
    <dgm:pt modelId="{3292A725-352F-43FE-968D-97912691EAEE}" type="pres">
      <dgm:prSet presAssocID="{B5E00B2F-971A-4761-A2A0-2B0875640F74}" presName="circle2" presStyleLbl="node1" presStyleIdx="1" presStyleCnt="3"/>
      <dgm:spPr/>
    </dgm:pt>
    <dgm:pt modelId="{3BED3180-8244-4EF5-AC14-E6E563B080A6}" type="pres">
      <dgm:prSet presAssocID="{B5E00B2F-971A-4761-A2A0-2B0875640F74}" presName="rect2" presStyleLbl="alignAcc1" presStyleIdx="1" presStyleCnt="3"/>
      <dgm:spPr/>
    </dgm:pt>
    <dgm:pt modelId="{BABCE34D-8BB8-4FCE-9CE5-085B6BBCE87B}" type="pres">
      <dgm:prSet presAssocID="{555A5403-B6CE-4D3E-AD38-F4CCE38E35DF}" presName="vertSpace3" presStyleLbl="node1" presStyleIdx="1" presStyleCnt="3"/>
      <dgm:spPr/>
    </dgm:pt>
    <dgm:pt modelId="{3954F184-4F65-4052-B355-12FE6FC755A1}" type="pres">
      <dgm:prSet presAssocID="{555A5403-B6CE-4D3E-AD38-F4CCE38E35DF}" presName="circle3" presStyleLbl="node1" presStyleIdx="2" presStyleCnt="3"/>
      <dgm:spPr/>
    </dgm:pt>
    <dgm:pt modelId="{B758C81C-C018-4241-ADC8-8E567E93AF78}" type="pres">
      <dgm:prSet presAssocID="{555A5403-B6CE-4D3E-AD38-F4CCE38E35DF}" presName="rect3" presStyleLbl="alignAcc1" presStyleIdx="2" presStyleCnt="3" custLinFactNeighborY="2632"/>
      <dgm:spPr/>
    </dgm:pt>
    <dgm:pt modelId="{4DAE23BF-31C2-4B26-A544-DB6CFF4662EA}" type="pres">
      <dgm:prSet presAssocID="{ABE4E106-93C5-4BBC-B8D6-840B6663AE2E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9FE8F48A-A079-4025-8AE0-7748710CD40A}" type="pres">
      <dgm:prSet presAssocID="{B5E00B2F-971A-4761-A2A0-2B0875640F74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F7781C29-4761-4332-819D-892ECA3C9284}" type="pres">
      <dgm:prSet presAssocID="{555A5403-B6CE-4D3E-AD38-F4CCE38E35D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81BA171C-EAA4-4BAA-B520-07763D1A02D1}" srcId="{CDB1264C-86F4-40BA-A51D-7AA8985428B7}" destId="{ABE4E106-93C5-4BBC-B8D6-840B6663AE2E}" srcOrd="0" destOrd="0" parTransId="{4ADDD657-B6A7-46AA-AE8A-457C5E0C8D9B}" sibTransId="{C61FD676-243E-4512-A0D7-990D8288F351}"/>
    <dgm:cxn modelId="{D4917E1C-6353-4F38-B721-0E738A1C7BAE}" type="presOf" srcId="{555A5403-B6CE-4D3E-AD38-F4CCE38E35DF}" destId="{B758C81C-C018-4241-ADC8-8E567E93AF78}" srcOrd="0" destOrd="0" presId="urn:microsoft.com/office/officeart/2005/8/layout/target3"/>
    <dgm:cxn modelId="{E1695129-2454-46B5-A4C2-1292BDC3843D}" type="presOf" srcId="{555A5403-B6CE-4D3E-AD38-F4CCE38E35DF}" destId="{F7781C29-4761-4332-819D-892ECA3C9284}" srcOrd="1" destOrd="0" presId="urn:microsoft.com/office/officeart/2005/8/layout/target3"/>
    <dgm:cxn modelId="{4345083D-6B0A-4477-94DC-9F1426E52B67}" srcId="{CDB1264C-86F4-40BA-A51D-7AA8985428B7}" destId="{B5E00B2F-971A-4761-A2A0-2B0875640F74}" srcOrd="1" destOrd="0" parTransId="{3B90DC52-3E90-4C72-960A-BC78D83A81E0}" sibTransId="{52E609C9-11F6-40C8-9589-FE6DA09C6980}"/>
    <dgm:cxn modelId="{BDAC095E-EF91-49FE-84E2-BA0A9649BF00}" type="presOf" srcId="{ABE4E106-93C5-4BBC-B8D6-840B6663AE2E}" destId="{397C4983-32A5-4707-A898-4BADBB9E3A12}" srcOrd="0" destOrd="0" presId="urn:microsoft.com/office/officeart/2005/8/layout/target3"/>
    <dgm:cxn modelId="{92A45481-11F1-4637-BE0C-08D3D3403789}" type="presOf" srcId="{CDB1264C-86F4-40BA-A51D-7AA8985428B7}" destId="{98503859-615E-4A86-A649-EEBD892C7415}" srcOrd="0" destOrd="0" presId="urn:microsoft.com/office/officeart/2005/8/layout/target3"/>
    <dgm:cxn modelId="{F85FFF92-759F-4376-B5C2-14C6BD27BD9C}" type="presOf" srcId="{B5E00B2F-971A-4761-A2A0-2B0875640F74}" destId="{3BED3180-8244-4EF5-AC14-E6E563B080A6}" srcOrd="0" destOrd="0" presId="urn:microsoft.com/office/officeart/2005/8/layout/target3"/>
    <dgm:cxn modelId="{D9D712AA-9E4D-4E0B-BFDA-F82024A7297F}" srcId="{CDB1264C-86F4-40BA-A51D-7AA8985428B7}" destId="{555A5403-B6CE-4D3E-AD38-F4CCE38E35DF}" srcOrd="2" destOrd="0" parTransId="{502ED079-8A72-4548-AECF-437D0125616E}" sibTransId="{B8CCE9E3-005A-485E-B378-399419B60CA3}"/>
    <dgm:cxn modelId="{BF808EDA-C3AD-4E30-B40A-5FED78B05CDD}" type="presOf" srcId="{B5E00B2F-971A-4761-A2A0-2B0875640F74}" destId="{9FE8F48A-A079-4025-8AE0-7748710CD40A}" srcOrd="1" destOrd="0" presId="urn:microsoft.com/office/officeart/2005/8/layout/target3"/>
    <dgm:cxn modelId="{A336DFEE-369F-46CE-993A-781B63DF8717}" type="presOf" srcId="{ABE4E106-93C5-4BBC-B8D6-840B6663AE2E}" destId="{4DAE23BF-31C2-4B26-A544-DB6CFF4662EA}" srcOrd="1" destOrd="0" presId="urn:microsoft.com/office/officeart/2005/8/layout/target3"/>
    <dgm:cxn modelId="{73C3AA82-6BB6-45AF-B586-4A34ABDF33BA}" type="presParOf" srcId="{98503859-615E-4A86-A649-EEBD892C7415}" destId="{14022F71-C414-4C91-9239-221B0F264FE6}" srcOrd="0" destOrd="0" presId="urn:microsoft.com/office/officeart/2005/8/layout/target3"/>
    <dgm:cxn modelId="{F1E6C4F1-6F7C-462E-8CDD-2EF9BBD6975E}" type="presParOf" srcId="{98503859-615E-4A86-A649-EEBD892C7415}" destId="{2FA536C2-B323-462A-81ED-2546A608CB16}" srcOrd="1" destOrd="0" presId="urn:microsoft.com/office/officeart/2005/8/layout/target3"/>
    <dgm:cxn modelId="{B21ED6D3-FF35-492A-830D-24EEE69D04EF}" type="presParOf" srcId="{98503859-615E-4A86-A649-EEBD892C7415}" destId="{397C4983-32A5-4707-A898-4BADBB9E3A12}" srcOrd="2" destOrd="0" presId="urn:microsoft.com/office/officeart/2005/8/layout/target3"/>
    <dgm:cxn modelId="{AC7F75DD-6AF3-402E-A13E-223435D978C6}" type="presParOf" srcId="{98503859-615E-4A86-A649-EEBD892C7415}" destId="{70BDB592-1A6A-4A35-8581-E84DF2B711F8}" srcOrd="3" destOrd="0" presId="urn:microsoft.com/office/officeart/2005/8/layout/target3"/>
    <dgm:cxn modelId="{9CC21A2A-2F91-4DF9-9EE2-68311F8ACD31}" type="presParOf" srcId="{98503859-615E-4A86-A649-EEBD892C7415}" destId="{3292A725-352F-43FE-968D-97912691EAEE}" srcOrd="4" destOrd="0" presId="urn:microsoft.com/office/officeart/2005/8/layout/target3"/>
    <dgm:cxn modelId="{B16EE4F5-CB46-4153-BB25-4F1A1444D456}" type="presParOf" srcId="{98503859-615E-4A86-A649-EEBD892C7415}" destId="{3BED3180-8244-4EF5-AC14-E6E563B080A6}" srcOrd="5" destOrd="0" presId="urn:microsoft.com/office/officeart/2005/8/layout/target3"/>
    <dgm:cxn modelId="{023DA801-A5D8-46C7-8268-BE8C927370F4}" type="presParOf" srcId="{98503859-615E-4A86-A649-EEBD892C7415}" destId="{BABCE34D-8BB8-4FCE-9CE5-085B6BBCE87B}" srcOrd="6" destOrd="0" presId="urn:microsoft.com/office/officeart/2005/8/layout/target3"/>
    <dgm:cxn modelId="{0360C693-B953-4C57-8B54-D5DD24A31F5A}" type="presParOf" srcId="{98503859-615E-4A86-A649-EEBD892C7415}" destId="{3954F184-4F65-4052-B355-12FE6FC755A1}" srcOrd="7" destOrd="0" presId="urn:microsoft.com/office/officeart/2005/8/layout/target3"/>
    <dgm:cxn modelId="{D87686C5-ED3E-4802-B8A2-DDEE49130D43}" type="presParOf" srcId="{98503859-615E-4A86-A649-EEBD892C7415}" destId="{B758C81C-C018-4241-ADC8-8E567E93AF78}" srcOrd="8" destOrd="0" presId="urn:microsoft.com/office/officeart/2005/8/layout/target3"/>
    <dgm:cxn modelId="{584B3DA8-C6B1-48B6-B9D9-642ED3190E5E}" type="presParOf" srcId="{98503859-615E-4A86-A649-EEBD892C7415}" destId="{4DAE23BF-31C2-4B26-A544-DB6CFF4662EA}" srcOrd="9" destOrd="0" presId="urn:microsoft.com/office/officeart/2005/8/layout/target3"/>
    <dgm:cxn modelId="{FCB363ED-72E7-4199-BCD6-7E29DF6153B4}" type="presParOf" srcId="{98503859-615E-4A86-A649-EEBD892C7415}" destId="{9FE8F48A-A079-4025-8AE0-7748710CD40A}" srcOrd="10" destOrd="0" presId="urn:microsoft.com/office/officeart/2005/8/layout/target3"/>
    <dgm:cxn modelId="{4C2D85E2-DE29-4B24-9CE4-932BEF779C2A}" type="presParOf" srcId="{98503859-615E-4A86-A649-EEBD892C7415}" destId="{F7781C29-4761-4332-819D-892ECA3C9284}" srcOrd="11" destOrd="0" presId="urn:microsoft.com/office/officeart/2005/8/layout/targe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421600-6BEC-45CF-9FFE-74B31D7961CA}" type="doc">
      <dgm:prSet loTypeId="urn:microsoft.com/office/officeart/2005/8/layout/venn3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CF98C50-4858-4853-9843-55FA83915D76}">
      <dgm:prSet/>
      <dgm:spPr/>
      <dgm:t>
        <a:bodyPr/>
        <a:lstStyle/>
        <a:p>
          <a:pPr rtl="0"/>
          <a:r>
            <a:rPr lang="en-US" b="0" i="0"/>
            <a:t>Understand the nutritional problems of energy imbalance</a:t>
          </a:r>
          <a:endParaRPr lang="en-US"/>
        </a:p>
      </dgm:t>
    </dgm:pt>
    <dgm:pt modelId="{29259FB8-58BF-498C-9DAC-97AA4CC07081}" type="parTrans" cxnId="{F24F6F6A-9001-450A-87DC-180196322A56}">
      <dgm:prSet/>
      <dgm:spPr/>
      <dgm:t>
        <a:bodyPr/>
        <a:lstStyle/>
        <a:p>
          <a:endParaRPr lang="en-US"/>
        </a:p>
      </dgm:t>
    </dgm:pt>
    <dgm:pt modelId="{582E0BEC-2711-46E9-9B04-A22E06F05ACC}" type="sibTrans" cxnId="{F24F6F6A-9001-450A-87DC-180196322A56}">
      <dgm:prSet/>
      <dgm:spPr/>
      <dgm:t>
        <a:bodyPr/>
        <a:lstStyle/>
        <a:p>
          <a:endParaRPr lang="en-US"/>
        </a:p>
      </dgm:t>
    </dgm:pt>
    <dgm:pt modelId="{61915201-8DE8-4351-8F03-536F25292DF4}">
      <dgm:prSet/>
      <dgm:spPr/>
      <dgm:t>
        <a:bodyPr/>
        <a:lstStyle/>
        <a:p>
          <a:pPr rtl="0"/>
          <a:r>
            <a:rPr lang="en-US" b="0" i="0"/>
            <a:t>Knowledge on different nutrient requirements for different age groups</a:t>
          </a:r>
          <a:endParaRPr lang="en-US"/>
        </a:p>
      </dgm:t>
    </dgm:pt>
    <dgm:pt modelId="{3D8F2EB9-7978-42E9-8362-63BD1005B8F8}" type="parTrans" cxnId="{D4C67F09-CC53-4E42-9075-7BC639AE5F34}">
      <dgm:prSet/>
      <dgm:spPr/>
      <dgm:t>
        <a:bodyPr/>
        <a:lstStyle/>
        <a:p>
          <a:endParaRPr lang="en-US"/>
        </a:p>
      </dgm:t>
    </dgm:pt>
    <dgm:pt modelId="{9AF085B0-24E7-4973-8280-1196E4939BBE}" type="sibTrans" cxnId="{D4C67F09-CC53-4E42-9075-7BC639AE5F34}">
      <dgm:prSet/>
      <dgm:spPr/>
      <dgm:t>
        <a:bodyPr/>
        <a:lstStyle/>
        <a:p>
          <a:endParaRPr lang="en-US"/>
        </a:p>
      </dgm:t>
    </dgm:pt>
    <dgm:pt modelId="{4459D59C-4CDA-47B7-8AAB-6E3C7766ED3E}">
      <dgm:prSet/>
      <dgm:spPr/>
      <dgm:t>
        <a:bodyPr/>
        <a:lstStyle/>
        <a:p>
          <a:pPr rtl="0"/>
          <a:r>
            <a:rPr lang="en-US" b="0" i="0"/>
            <a:t>Gain knowledge on the effects of micronutrient deficiency </a:t>
          </a:r>
          <a:endParaRPr lang="en-US"/>
        </a:p>
      </dgm:t>
    </dgm:pt>
    <dgm:pt modelId="{A9CAFBF8-81B3-4777-9CEE-049EF05AEC10}" type="parTrans" cxnId="{1266F423-2177-4A5C-AAE4-AEE1CE63AB63}">
      <dgm:prSet/>
      <dgm:spPr/>
      <dgm:t>
        <a:bodyPr/>
        <a:lstStyle/>
        <a:p>
          <a:endParaRPr lang="en-US"/>
        </a:p>
      </dgm:t>
    </dgm:pt>
    <dgm:pt modelId="{972260B5-A559-43C9-84EC-BA813070FC1D}" type="sibTrans" cxnId="{1266F423-2177-4A5C-AAE4-AEE1CE63AB63}">
      <dgm:prSet/>
      <dgm:spPr/>
      <dgm:t>
        <a:bodyPr/>
        <a:lstStyle/>
        <a:p>
          <a:endParaRPr lang="en-US"/>
        </a:p>
      </dgm:t>
    </dgm:pt>
    <dgm:pt modelId="{72FE3FFA-FF93-43C9-A692-725DD9243F88}">
      <dgm:prSet/>
      <dgm:spPr/>
      <dgm:t>
        <a:bodyPr/>
        <a:lstStyle/>
        <a:p>
          <a:pPr rtl="0"/>
          <a:r>
            <a:rPr lang="en-US" dirty="0"/>
            <a:t>Understand the role of vitamin like nutrients in health and diseases</a:t>
          </a:r>
        </a:p>
      </dgm:t>
    </dgm:pt>
    <dgm:pt modelId="{B45CE031-6EE8-4444-AF15-8C1C9FF18909}" type="parTrans" cxnId="{1B351635-233C-496D-9B94-F04743EB95C4}">
      <dgm:prSet/>
      <dgm:spPr/>
      <dgm:t>
        <a:bodyPr/>
        <a:lstStyle/>
        <a:p>
          <a:endParaRPr lang="en-US"/>
        </a:p>
      </dgm:t>
    </dgm:pt>
    <dgm:pt modelId="{86B85596-EDCA-4B91-BF16-EDC063AF130E}" type="sibTrans" cxnId="{1B351635-233C-496D-9B94-F04743EB95C4}">
      <dgm:prSet/>
      <dgm:spPr/>
      <dgm:t>
        <a:bodyPr/>
        <a:lstStyle/>
        <a:p>
          <a:endParaRPr lang="en-US"/>
        </a:p>
      </dgm:t>
    </dgm:pt>
    <dgm:pt modelId="{EEF334DD-46E1-4FC8-B35A-12134CAEE31C}">
      <dgm:prSet/>
      <dgm:spPr/>
      <dgm:t>
        <a:bodyPr/>
        <a:lstStyle/>
        <a:p>
          <a:endParaRPr lang="en-US" dirty="0"/>
        </a:p>
      </dgm:t>
    </dgm:pt>
    <dgm:pt modelId="{8AC087F9-8B7D-4A21-A2E1-6776B6989354}" type="parTrans" cxnId="{102345BC-002D-4663-950D-DF2CF8354120}">
      <dgm:prSet/>
      <dgm:spPr/>
      <dgm:t>
        <a:bodyPr/>
        <a:lstStyle/>
        <a:p>
          <a:endParaRPr lang="en-US"/>
        </a:p>
      </dgm:t>
    </dgm:pt>
    <dgm:pt modelId="{E78A1104-9F6F-4D9B-9A11-C34150C9F799}" type="sibTrans" cxnId="{102345BC-002D-4663-950D-DF2CF8354120}">
      <dgm:prSet/>
      <dgm:spPr/>
      <dgm:t>
        <a:bodyPr/>
        <a:lstStyle/>
        <a:p>
          <a:endParaRPr lang="en-US"/>
        </a:p>
      </dgm:t>
    </dgm:pt>
    <dgm:pt modelId="{022003F5-56DE-49CF-9956-E9B1248F6F90}" type="pres">
      <dgm:prSet presAssocID="{08421600-6BEC-45CF-9FFE-74B31D7961CA}" presName="Name0" presStyleCnt="0">
        <dgm:presLayoutVars>
          <dgm:dir/>
          <dgm:resizeHandles val="exact"/>
        </dgm:presLayoutVars>
      </dgm:prSet>
      <dgm:spPr/>
    </dgm:pt>
    <dgm:pt modelId="{293882D1-B8A6-4582-8288-D8BB7753DD10}" type="pres">
      <dgm:prSet presAssocID="{1CF98C50-4858-4853-9843-55FA83915D76}" presName="Name5" presStyleLbl="vennNode1" presStyleIdx="0" presStyleCnt="5">
        <dgm:presLayoutVars>
          <dgm:bulletEnabled val="1"/>
        </dgm:presLayoutVars>
      </dgm:prSet>
      <dgm:spPr/>
    </dgm:pt>
    <dgm:pt modelId="{C09DEC9A-9573-4A88-AF5A-AD791142A24D}" type="pres">
      <dgm:prSet presAssocID="{582E0BEC-2711-46E9-9B04-A22E06F05ACC}" presName="space" presStyleCnt="0"/>
      <dgm:spPr/>
    </dgm:pt>
    <dgm:pt modelId="{3C023D3B-9C2B-4A8D-9065-A8EE6CD1BDC2}" type="pres">
      <dgm:prSet presAssocID="{61915201-8DE8-4351-8F03-536F25292DF4}" presName="Name5" presStyleLbl="vennNode1" presStyleIdx="1" presStyleCnt="5">
        <dgm:presLayoutVars>
          <dgm:bulletEnabled val="1"/>
        </dgm:presLayoutVars>
      </dgm:prSet>
      <dgm:spPr/>
    </dgm:pt>
    <dgm:pt modelId="{C6938EBA-C940-4798-A316-D28E9B1C662B}" type="pres">
      <dgm:prSet presAssocID="{9AF085B0-24E7-4973-8280-1196E4939BBE}" presName="space" presStyleCnt="0"/>
      <dgm:spPr/>
    </dgm:pt>
    <dgm:pt modelId="{64F55AEB-73CA-40C3-BCF3-A628ADE95B5C}" type="pres">
      <dgm:prSet presAssocID="{4459D59C-4CDA-47B7-8AAB-6E3C7766ED3E}" presName="Name5" presStyleLbl="vennNode1" presStyleIdx="2" presStyleCnt="5">
        <dgm:presLayoutVars>
          <dgm:bulletEnabled val="1"/>
        </dgm:presLayoutVars>
      </dgm:prSet>
      <dgm:spPr/>
    </dgm:pt>
    <dgm:pt modelId="{4A43F6B6-FD94-4BAD-960A-28F66BB4460B}" type="pres">
      <dgm:prSet presAssocID="{972260B5-A559-43C9-84EC-BA813070FC1D}" presName="space" presStyleCnt="0"/>
      <dgm:spPr/>
    </dgm:pt>
    <dgm:pt modelId="{06167FB6-EB2C-4E42-844E-01B9E663E3E6}" type="pres">
      <dgm:prSet presAssocID="{72FE3FFA-FF93-43C9-A692-725DD9243F88}" presName="Name5" presStyleLbl="vennNode1" presStyleIdx="3" presStyleCnt="5">
        <dgm:presLayoutVars>
          <dgm:bulletEnabled val="1"/>
        </dgm:presLayoutVars>
      </dgm:prSet>
      <dgm:spPr/>
    </dgm:pt>
    <dgm:pt modelId="{DA174517-5232-47B2-8773-EE2D0C379D5A}" type="pres">
      <dgm:prSet presAssocID="{86B85596-EDCA-4B91-BF16-EDC063AF130E}" presName="space" presStyleCnt="0"/>
      <dgm:spPr/>
    </dgm:pt>
    <dgm:pt modelId="{9B19E9EC-ADBA-4184-BCA9-07375280B58C}" type="pres">
      <dgm:prSet presAssocID="{EEF334DD-46E1-4FC8-B35A-12134CAEE31C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D4C67F09-CC53-4E42-9075-7BC639AE5F34}" srcId="{08421600-6BEC-45CF-9FFE-74B31D7961CA}" destId="{61915201-8DE8-4351-8F03-536F25292DF4}" srcOrd="1" destOrd="0" parTransId="{3D8F2EB9-7978-42E9-8362-63BD1005B8F8}" sibTransId="{9AF085B0-24E7-4973-8280-1196E4939BBE}"/>
    <dgm:cxn modelId="{1266F423-2177-4A5C-AAE4-AEE1CE63AB63}" srcId="{08421600-6BEC-45CF-9FFE-74B31D7961CA}" destId="{4459D59C-4CDA-47B7-8AAB-6E3C7766ED3E}" srcOrd="2" destOrd="0" parTransId="{A9CAFBF8-81B3-4777-9CEE-049EF05AEC10}" sibTransId="{972260B5-A559-43C9-84EC-BA813070FC1D}"/>
    <dgm:cxn modelId="{1B351635-233C-496D-9B94-F04743EB95C4}" srcId="{08421600-6BEC-45CF-9FFE-74B31D7961CA}" destId="{72FE3FFA-FF93-43C9-A692-725DD9243F88}" srcOrd="3" destOrd="0" parTransId="{B45CE031-6EE8-4444-AF15-8C1C9FF18909}" sibTransId="{86B85596-EDCA-4B91-BF16-EDC063AF130E}"/>
    <dgm:cxn modelId="{4FFF413A-E96A-4A02-90FB-FC84CF9C9904}" type="presOf" srcId="{08421600-6BEC-45CF-9FFE-74B31D7961CA}" destId="{022003F5-56DE-49CF-9956-E9B1248F6F90}" srcOrd="0" destOrd="0" presId="urn:microsoft.com/office/officeart/2005/8/layout/venn3"/>
    <dgm:cxn modelId="{F24F6F6A-9001-450A-87DC-180196322A56}" srcId="{08421600-6BEC-45CF-9FFE-74B31D7961CA}" destId="{1CF98C50-4858-4853-9843-55FA83915D76}" srcOrd="0" destOrd="0" parTransId="{29259FB8-58BF-498C-9DAC-97AA4CC07081}" sibTransId="{582E0BEC-2711-46E9-9B04-A22E06F05ACC}"/>
    <dgm:cxn modelId="{6FAA4B5A-5B57-409C-819C-4925C3780788}" type="presOf" srcId="{72FE3FFA-FF93-43C9-A692-725DD9243F88}" destId="{06167FB6-EB2C-4E42-844E-01B9E663E3E6}" srcOrd="0" destOrd="0" presId="urn:microsoft.com/office/officeart/2005/8/layout/venn3"/>
    <dgm:cxn modelId="{02CE2284-9CD4-48B8-88EC-256F455268DD}" type="presOf" srcId="{61915201-8DE8-4351-8F03-536F25292DF4}" destId="{3C023D3B-9C2B-4A8D-9065-A8EE6CD1BDC2}" srcOrd="0" destOrd="0" presId="urn:microsoft.com/office/officeart/2005/8/layout/venn3"/>
    <dgm:cxn modelId="{95F97C9A-B165-490D-B3AF-07C1214DDB1F}" type="presOf" srcId="{1CF98C50-4858-4853-9843-55FA83915D76}" destId="{293882D1-B8A6-4582-8288-D8BB7753DD10}" srcOrd="0" destOrd="0" presId="urn:microsoft.com/office/officeart/2005/8/layout/venn3"/>
    <dgm:cxn modelId="{102345BC-002D-4663-950D-DF2CF8354120}" srcId="{08421600-6BEC-45CF-9FFE-74B31D7961CA}" destId="{EEF334DD-46E1-4FC8-B35A-12134CAEE31C}" srcOrd="4" destOrd="0" parTransId="{8AC087F9-8B7D-4A21-A2E1-6776B6989354}" sibTransId="{E78A1104-9F6F-4D9B-9A11-C34150C9F799}"/>
    <dgm:cxn modelId="{D57B9CCB-C291-4311-8A3E-E2BBB0C55D57}" type="presOf" srcId="{4459D59C-4CDA-47B7-8AAB-6E3C7766ED3E}" destId="{64F55AEB-73CA-40C3-BCF3-A628ADE95B5C}" srcOrd="0" destOrd="0" presId="urn:microsoft.com/office/officeart/2005/8/layout/venn3"/>
    <dgm:cxn modelId="{E71436E5-1942-4333-A1B2-EEE234F9A293}" type="presOf" srcId="{EEF334DD-46E1-4FC8-B35A-12134CAEE31C}" destId="{9B19E9EC-ADBA-4184-BCA9-07375280B58C}" srcOrd="0" destOrd="0" presId="urn:microsoft.com/office/officeart/2005/8/layout/venn3"/>
    <dgm:cxn modelId="{AE451977-6035-4EB4-8910-55386C9AE573}" type="presParOf" srcId="{022003F5-56DE-49CF-9956-E9B1248F6F90}" destId="{293882D1-B8A6-4582-8288-D8BB7753DD10}" srcOrd="0" destOrd="0" presId="urn:microsoft.com/office/officeart/2005/8/layout/venn3"/>
    <dgm:cxn modelId="{32D66D54-6870-46B2-9026-6B4CFA31A7C9}" type="presParOf" srcId="{022003F5-56DE-49CF-9956-E9B1248F6F90}" destId="{C09DEC9A-9573-4A88-AF5A-AD791142A24D}" srcOrd="1" destOrd="0" presId="urn:microsoft.com/office/officeart/2005/8/layout/venn3"/>
    <dgm:cxn modelId="{3C0E1AB9-3044-4999-95A2-9684FEC809EA}" type="presParOf" srcId="{022003F5-56DE-49CF-9956-E9B1248F6F90}" destId="{3C023D3B-9C2B-4A8D-9065-A8EE6CD1BDC2}" srcOrd="2" destOrd="0" presId="urn:microsoft.com/office/officeart/2005/8/layout/venn3"/>
    <dgm:cxn modelId="{5FBEC869-6F5E-4CBD-A25F-DE60B3FC893F}" type="presParOf" srcId="{022003F5-56DE-49CF-9956-E9B1248F6F90}" destId="{C6938EBA-C940-4798-A316-D28E9B1C662B}" srcOrd="3" destOrd="0" presId="urn:microsoft.com/office/officeart/2005/8/layout/venn3"/>
    <dgm:cxn modelId="{589C483F-BB25-4A06-B2F7-4FAC9B842BD5}" type="presParOf" srcId="{022003F5-56DE-49CF-9956-E9B1248F6F90}" destId="{64F55AEB-73CA-40C3-BCF3-A628ADE95B5C}" srcOrd="4" destOrd="0" presId="urn:microsoft.com/office/officeart/2005/8/layout/venn3"/>
    <dgm:cxn modelId="{33BA772C-CB7C-4546-9DD6-F659F489D7FE}" type="presParOf" srcId="{022003F5-56DE-49CF-9956-E9B1248F6F90}" destId="{4A43F6B6-FD94-4BAD-960A-28F66BB4460B}" srcOrd="5" destOrd="0" presId="urn:microsoft.com/office/officeart/2005/8/layout/venn3"/>
    <dgm:cxn modelId="{B440C139-1B79-4C2E-8A33-56F5CABF1B88}" type="presParOf" srcId="{022003F5-56DE-49CF-9956-E9B1248F6F90}" destId="{06167FB6-EB2C-4E42-844E-01B9E663E3E6}" srcOrd="6" destOrd="0" presId="urn:microsoft.com/office/officeart/2005/8/layout/venn3"/>
    <dgm:cxn modelId="{1E4AE140-DDF0-4034-8160-62846E8E2A6C}" type="presParOf" srcId="{022003F5-56DE-49CF-9956-E9B1248F6F90}" destId="{DA174517-5232-47B2-8773-EE2D0C379D5A}" srcOrd="7" destOrd="0" presId="urn:microsoft.com/office/officeart/2005/8/layout/venn3"/>
    <dgm:cxn modelId="{545F5E31-BC3E-4865-A9ED-B99DB3FF2F7A}" type="presParOf" srcId="{022003F5-56DE-49CF-9956-E9B1248F6F90}" destId="{9B19E9EC-ADBA-4184-BCA9-07375280B58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23CB6-7626-4C55-B342-10EEFD1FA267}" type="doc">
      <dgm:prSet loTypeId="urn:microsoft.com/office/officeart/2005/8/layout/arrow6" loCatId="relationship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FBD2A53-045C-4D27-B87B-2ED61C97D4D2}">
      <dgm:prSet/>
      <dgm:spPr/>
      <dgm:t>
        <a:bodyPr/>
        <a:lstStyle/>
        <a:p>
          <a:pPr rtl="0"/>
          <a:br>
            <a:rPr lang="en-IN" b="1" i="0" dirty="0"/>
          </a:br>
          <a:r>
            <a:rPr lang="en-IN" b="1" i="0" dirty="0"/>
            <a:t>Global Hospital, Hyderabad</a:t>
          </a:r>
          <a:br>
            <a:rPr lang="en-IN" b="1" i="0" dirty="0"/>
          </a:br>
          <a:br>
            <a:rPr lang="en-IN" b="1" i="0" dirty="0"/>
          </a:br>
          <a:endParaRPr lang="en-US" dirty="0"/>
        </a:p>
      </dgm:t>
    </dgm:pt>
    <dgm:pt modelId="{76E19893-61A0-4E9D-A542-A66F5DFB04F5}" type="parTrans" cxnId="{3EF4D948-4813-44A5-8AE8-D592E3291AFC}">
      <dgm:prSet/>
      <dgm:spPr/>
      <dgm:t>
        <a:bodyPr/>
        <a:lstStyle/>
        <a:p>
          <a:endParaRPr lang="en-US"/>
        </a:p>
      </dgm:t>
    </dgm:pt>
    <dgm:pt modelId="{3F0CF7A2-EFEB-4D7D-8DA0-D0B6C9EBF983}" type="sibTrans" cxnId="{3EF4D948-4813-44A5-8AE8-D592E3291AFC}">
      <dgm:prSet/>
      <dgm:spPr/>
      <dgm:t>
        <a:bodyPr/>
        <a:lstStyle/>
        <a:p>
          <a:endParaRPr lang="en-US"/>
        </a:p>
      </dgm:t>
    </dgm:pt>
    <dgm:pt modelId="{BDB8FA71-8EF8-4FC9-A41C-1FC24795CCC1}">
      <dgm:prSet/>
      <dgm:spPr/>
      <dgm:t>
        <a:bodyPr/>
        <a:lstStyle/>
        <a:p>
          <a:pPr rtl="0"/>
          <a:r>
            <a:rPr lang="en-IN" b="1" i="0" dirty="0"/>
            <a:t>Care Hospital, Visakhapatnam </a:t>
          </a:r>
          <a:endParaRPr lang="en-US" dirty="0"/>
        </a:p>
      </dgm:t>
    </dgm:pt>
    <dgm:pt modelId="{CE97D7F4-BD6C-4C4D-8737-7D42D1F05D29}" type="parTrans" cxnId="{9D1B2A09-9916-45A0-BBE7-B3C41EA2BF0D}">
      <dgm:prSet/>
      <dgm:spPr/>
      <dgm:t>
        <a:bodyPr/>
        <a:lstStyle/>
        <a:p>
          <a:endParaRPr lang="en-US"/>
        </a:p>
      </dgm:t>
    </dgm:pt>
    <dgm:pt modelId="{60121F6E-CD08-48A7-9908-FA13B21E6090}" type="sibTrans" cxnId="{9D1B2A09-9916-45A0-BBE7-B3C41EA2BF0D}">
      <dgm:prSet/>
      <dgm:spPr/>
      <dgm:t>
        <a:bodyPr/>
        <a:lstStyle/>
        <a:p>
          <a:endParaRPr lang="en-US"/>
        </a:p>
      </dgm:t>
    </dgm:pt>
    <dgm:pt modelId="{29220F53-899C-4707-9BE2-77A9EFD97282}" type="pres">
      <dgm:prSet presAssocID="{FD023CB6-7626-4C55-B342-10EEFD1FA267}" presName="compositeShape" presStyleCnt="0">
        <dgm:presLayoutVars>
          <dgm:chMax val="2"/>
          <dgm:dir/>
          <dgm:resizeHandles val="exact"/>
        </dgm:presLayoutVars>
      </dgm:prSet>
      <dgm:spPr/>
    </dgm:pt>
    <dgm:pt modelId="{49BDFB89-7756-47E4-B219-14E4C3CA9E7C}" type="pres">
      <dgm:prSet presAssocID="{FD023CB6-7626-4C55-B342-10EEFD1FA267}" presName="ribbon" presStyleLbl="node1" presStyleIdx="0" presStyleCnt="1"/>
      <dgm:spPr/>
    </dgm:pt>
    <dgm:pt modelId="{03309A46-29A8-4B8A-A9B3-922C9EC95B0D}" type="pres">
      <dgm:prSet presAssocID="{FD023CB6-7626-4C55-B342-10EEFD1FA267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AD4849FE-9E9C-4A16-A10B-C6B67901ED34}" type="pres">
      <dgm:prSet presAssocID="{FD023CB6-7626-4C55-B342-10EEFD1FA267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1B2A09-9916-45A0-BBE7-B3C41EA2BF0D}" srcId="{FD023CB6-7626-4C55-B342-10EEFD1FA267}" destId="{BDB8FA71-8EF8-4FC9-A41C-1FC24795CCC1}" srcOrd="1" destOrd="0" parTransId="{CE97D7F4-BD6C-4C4D-8737-7D42D1F05D29}" sibTransId="{60121F6E-CD08-48A7-9908-FA13B21E6090}"/>
    <dgm:cxn modelId="{9F9D0817-842E-448B-82BF-DA95303B6C18}" type="presOf" srcId="{BDB8FA71-8EF8-4FC9-A41C-1FC24795CCC1}" destId="{AD4849FE-9E9C-4A16-A10B-C6B67901ED34}" srcOrd="0" destOrd="0" presId="urn:microsoft.com/office/officeart/2005/8/layout/arrow6"/>
    <dgm:cxn modelId="{3EF4D948-4813-44A5-8AE8-D592E3291AFC}" srcId="{FD023CB6-7626-4C55-B342-10EEFD1FA267}" destId="{FFBD2A53-045C-4D27-B87B-2ED61C97D4D2}" srcOrd="0" destOrd="0" parTransId="{76E19893-61A0-4E9D-A542-A66F5DFB04F5}" sibTransId="{3F0CF7A2-EFEB-4D7D-8DA0-D0B6C9EBF983}"/>
    <dgm:cxn modelId="{F65E048A-0448-4FA9-A989-28366AD9044D}" type="presOf" srcId="{FFBD2A53-045C-4D27-B87B-2ED61C97D4D2}" destId="{03309A46-29A8-4B8A-A9B3-922C9EC95B0D}" srcOrd="0" destOrd="0" presId="urn:microsoft.com/office/officeart/2005/8/layout/arrow6"/>
    <dgm:cxn modelId="{63F1C8EA-DE15-450A-BF26-E4C7CBD71316}" type="presOf" srcId="{FD023CB6-7626-4C55-B342-10EEFD1FA267}" destId="{29220F53-899C-4707-9BE2-77A9EFD97282}" srcOrd="0" destOrd="0" presId="urn:microsoft.com/office/officeart/2005/8/layout/arrow6"/>
    <dgm:cxn modelId="{CE3F170D-91D8-4BE8-A959-7A86568CB7FB}" type="presParOf" srcId="{29220F53-899C-4707-9BE2-77A9EFD97282}" destId="{49BDFB89-7756-47E4-B219-14E4C3CA9E7C}" srcOrd="0" destOrd="0" presId="urn:microsoft.com/office/officeart/2005/8/layout/arrow6"/>
    <dgm:cxn modelId="{91C2FBFA-EEAD-4E07-A22A-E318A20FA738}" type="presParOf" srcId="{29220F53-899C-4707-9BE2-77A9EFD97282}" destId="{03309A46-29A8-4B8A-A9B3-922C9EC95B0D}" srcOrd="1" destOrd="0" presId="urn:microsoft.com/office/officeart/2005/8/layout/arrow6"/>
    <dgm:cxn modelId="{AC410364-9993-4888-A017-C7A2414E6586}" type="presParOf" srcId="{29220F53-899C-4707-9BE2-77A9EFD97282}" destId="{AD4849FE-9E9C-4A16-A10B-C6B67901ED3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7815AC-5706-457F-BEFC-B39A2EABEC5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A8579A-26F5-4A4E-A803-6506F16257D9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1-3 March 2008</a:t>
          </a:r>
        </a:p>
        <a:p>
          <a:r>
            <a:rPr lang="en-US" b="1" dirty="0">
              <a:solidFill>
                <a:srgbClr val="002060"/>
              </a:solidFill>
            </a:rPr>
            <a:t>(3 days) </a:t>
          </a:r>
        </a:p>
      </dgm:t>
    </dgm:pt>
    <dgm:pt modelId="{E40FEA59-5F85-417D-AD71-952EB24472C4}" type="parTrans" cxnId="{6341CAD4-F581-4CE1-BB81-44274DE98A31}">
      <dgm:prSet/>
      <dgm:spPr/>
      <dgm:t>
        <a:bodyPr/>
        <a:lstStyle/>
        <a:p>
          <a:endParaRPr lang="en-US"/>
        </a:p>
      </dgm:t>
    </dgm:pt>
    <dgm:pt modelId="{DCE2B32F-8A03-43F8-B936-7894849AF4D9}" type="sibTrans" cxnId="{6341CAD4-F581-4CE1-BB81-44274DE98A31}">
      <dgm:prSet/>
      <dgm:spPr/>
      <dgm:t>
        <a:bodyPr/>
        <a:lstStyle/>
        <a:p>
          <a:endParaRPr lang="en-US"/>
        </a:p>
      </dgm:t>
    </dgm:pt>
    <dgm:pt modelId="{D773E92B-EC23-493D-BB16-4E9E1552262F}">
      <dgm:prSet phldrT="[Text]" custT="1"/>
      <dgm:spPr/>
      <dgm:t>
        <a:bodyPr/>
        <a:lstStyle/>
        <a:p>
          <a:r>
            <a:rPr lang="en-US" sz="1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9</a:t>
          </a:r>
          <a:r>
            <a:rPr lang="en-US" sz="1000" b="1" baseline="30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</a:t>
          </a:r>
          <a:r>
            <a:rPr lang="en-US" sz="1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August 2018</a:t>
          </a:r>
          <a:endParaRPr lang="en-US" sz="1000" dirty="0">
            <a:solidFill>
              <a:srgbClr val="002060"/>
            </a:solidFill>
          </a:endParaRPr>
        </a:p>
      </dgm:t>
    </dgm:pt>
    <dgm:pt modelId="{9F16A9C6-6619-4111-AD71-1BF13BCD63C4}" type="parTrans" cxnId="{DA9B8E85-7FD0-4924-9122-C99357FDCA00}">
      <dgm:prSet/>
      <dgm:spPr/>
      <dgm:t>
        <a:bodyPr/>
        <a:lstStyle/>
        <a:p>
          <a:endParaRPr lang="en-US"/>
        </a:p>
      </dgm:t>
    </dgm:pt>
    <dgm:pt modelId="{7DDCCDFF-8A79-4CF9-A36A-10C06F0AFCFF}" type="sibTrans" cxnId="{DA9B8E85-7FD0-4924-9122-C99357FDCA00}">
      <dgm:prSet/>
      <dgm:spPr/>
      <dgm:t>
        <a:bodyPr/>
        <a:lstStyle/>
        <a:p>
          <a:endParaRPr lang="en-US"/>
        </a:p>
      </dgm:t>
    </dgm:pt>
    <dgm:pt modelId="{BCC1C74D-BC49-496B-94D2-9E3E166093F1}">
      <dgm:prSet phldrT="[Text]" custT="1"/>
      <dgm:spPr/>
      <dgm:t>
        <a:bodyPr/>
        <a:lstStyle/>
        <a:p>
          <a:pPr algn="ctr"/>
          <a:r>
            <a:rPr lang="en-US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Work shop on Healthy juices</a:t>
          </a:r>
          <a:endParaRPr lang="en-US" sz="1050" b="1" dirty="0"/>
        </a:p>
      </dgm:t>
    </dgm:pt>
    <dgm:pt modelId="{7B88D3C1-6B01-45E1-9CD9-388BF2387755}" type="parTrans" cxnId="{3BD7673D-E224-4219-BE9F-A6386CEA8B1A}">
      <dgm:prSet/>
      <dgm:spPr/>
      <dgm:t>
        <a:bodyPr/>
        <a:lstStyle/>
        <a:p>
          <a:endParaRPr lang="en-US"/>
        </a:p>
      </dgm:t>
    </dgm:pt>
    <dgm:pt modelId="{F36A58C7-07A5-4C51-B04B-CEA340FE36B7}" type="sibTrans" cxnId="{3BD7673D-E224-4219-BE9F-A6386CEA8B1A}">
      <dgm:prSet/>
      <dgm:spPr/>
      <dgm:t>
        <a:bodyPr/>
        <a:lstStyle/>
        <a:p>
          <a:endParaRPr lang="en-US"/>
        </a:p>
      </dgm:t>
    </dgm:pt>
    <dgm:pt modelId="{484B9F9F-C5AE-49C8-9AE0-213AAE48E8EC}">
      <dgm:prSet phldrT="[Text]" custT="1"/>
      <dgm:spPr/>
      <dgm:t>
        <a:bodyPr/>
        <a:lstStyle/>
        <a:p>
          <a:r>
            <a:rPr lang="en-IN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</a:t>
          </a:r>
          <a:r>
            <a:rPr lang="en-IN" sz="900" b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IN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March 2022</a:t>
          </a:r>
          <a:endParaRPr lang="en-US" sz="900" dirty="0">
            <a:solidFill>
              <a:srgbClr val="002060"/>
            </a:solidFill>
          </a:endParaRPr>
        </a:p>
      </dgm:t>
    </dgm:pt>
    <dgm:pt modelId="{640AB002-357F-4CBF-BF5C-9C5FFC5F6F34}" type="parTrans" cxnId="{A007F28F-3ACF-4C46-BF8C-FB4F7B01F4CF}">
      <dgm:prSet/>
      <dgm:spPr/>
      <dgm:t>
        <a:bodyPr/>
        <a:lstStyle/>
        <a:p>
          <a:endParaRPr lang="en-US"/>
        </a:p>
      </dgm:t>
    </dgm:pt>
    <dgm:pt modelId="{BF43001B-8E4C-4866-81FB-7C338ED50C5D}" type="sibTrans" cxnId="{A007F28F-3ACF-4C46-BF8C-FB4F7B01F4CF}">
      <dgm:prSet/>
      <dgm:spPr/>
      <dgm:t>
        <a:bodyPr/>
        <a:lstStyle/>
        <a:p>
          <a:endParaRPr lang="en-US"/>
        </a:p>
      </dgm:t>
    </dgm:pt>
    <dgm:pt modelId="{805AE2C7-1E7E-4822-9D9C-23931535C9B6}">
      <dgm:prSet phldrT="[Text]"/>
      <dgm:spPr/>
      <dgm:t>
        <a:bodyPr/>
        <a:lstStyle/>
        <a:p>
          <a:pPr algn="ctr"/>
          <a:r>
            <a:rPr lang="en-US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Sreshta</a:t>
          </a:r>
          <a:r>
            <a: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Aahaar</a:t>
          </a:r>
          <a:r>
            <a: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 Nutrition Education Program</a:t>
          </a:r>
          <a:endParaRPr lang="en-US" b="1" dirty="0"/>
        </a:p>
      </dgm:t>
    </dgm:pt>
    <dgm:pt modelId="{3241812A-6152-4B2A-85D7-4B35D1F7B30E}" type="parTrans" cxnId="{0B397D4C-4E82-47AC-A5CF-81D6C7ACFF93}">
      <dgm:prSet/>
      <dgm:spPr/>
      <dgm:t>
        <a:bodyPr/>
        <a:lstStyle/>
        <a:p>
          <a:endParaRPr lang="en-US"/>
        </a:p>
      </dgm:t>
    </dgm:pt>
    <dgm:pt modelId="{5B85EE32-7C11-4DED-8425-5957A244B3CE}" type="sibTrans" cxnId="{0B397D4C-4E82-47AC-A5CF-81D6C7ACFF93}">
      <dgm:prSet/>
      <dgm:spPr/>
      <dgm:t>
        <a:bodyPr/>
        <a:lstStyle/>
        <a:p>
          <a:endParaRPr lang="en-US"/>
        </a:p>
      </dgm:t>
    </dgm:pt>
    <dgm:pt modelId="{09C3DB48-8826-43E7-9D3F-B46657B26317}">
      <dgm:prSet/>
      <dgm:spPr/>
      <dgm:t>
        <a:bodyPr/>
        <a:lstStyle/>
        <a:p>
          <a:endParaRPr lang="en-US"/>
        </a:p>
      </dgm:t>
    </dgm:pt>
    <dgm:pt modelId="{A169EEDF-DD40-481B-BABC-07B940F783E3}" type="parTrans" cxnId="{EF385966-D7E5-4377-A0FF-2F7C18F454FB}">
      <dgm:prSet/>
      <dgm:spPr/>
      <dgm:t>
        <a:bodyPr/>
        <a:lstStyle/>
        <a:p>
          <a:endParaRPr lang="en-US"/>
        </a:p>
      </dgm:t>
    </dgm:pt>
    <dgm:pt modelId="{0C931E5D-92D6-4976-8EBE-DBDA6F9F8943}" type="sibTrans" cxnId="{EF385966-D7E5-4377-A0FF-2F7C18F454FB}">
      <dgm:prSet/>
      <dgm:spPr/>
      <dgm:t>
        <a:bodyPr/>
        <a:lstStyle/>
        <a:p>
          <a:endParaRPr lang="en-US"/>
        </a:p>
      </dgm:t>
    </dgm:pt>
    <dgm:pt modelId="{1C64C48B-E425-4152-A03E-DE25F256751D}">
      <dgm:prSet custT="1"/>
      <dgm:spPr/>
      <dgm:t>
        <a:bodyPr/>
        <a:lstStyle/>
        <a:p>
          <a:pPr algn="ctr"/>
          <a:r>
            <a:rPr lang="en-US" sz="1000" b="1" dirty="0"/>
            <a:t>Food &amp; Nutrition exhibition involving 15 food industries</a:t>
          </a:r>
          <a:endParaRPr lang="en-IN" sz="1000" b="1" dirty="0"/>
        </a:p>
      </dgm:t>
    </dgm:pt>
    <dgm:pt modelId="{25F9C29D-71C6-4AE1-A034-6C643DFB64C1}" type="parTrans" cxnId="{6ED289CC-C2D1-4D07-BCED-D0107FBB80C7}">
      <dgm:prSet/>
      <dgm:spPr/>
      <dgm:t>
        <a:bodyPr/>
        <a:lstStyle/>
        <a:p>
          <a:endParaRPr lang="en-US"/>
        </a:p>
      </dgm:t>
    </dgm:pt>
    <dgm:pt modelId="{C8B9E47F-DEBF-4F94-AAC6-59291AF13C0A}" type="sibTrans" cxnId="{6ED289CC-C2D1-4D07-BCED-D0107FBB80C7}">
      <dgm:prSet/>
      <dgm:spPr/>
      <dgm:t>
        <a:bodyPr/>
        <a:lstStyle/>
        <a:p>
          <a:endParaRPr lang="en-US"/>
        </a:p>
      </dgm:t>
    </dgm:pt>
    <dgm:pt modelId="{559135BA-B4B2-4453-8E5C-6C8F2417570E}">
      <dgm:prSet custT="1"/>
      <dgm:spPr/>
      <dgm:t>
        <a:bodyPr/>
        <a:lstStyle/>
        <a:p>
          <a:r>
            <a: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Gautami" panose="020B0502040204020203" pitchFamily="34" charset="0"/>
            </a:rPr>
            <a:t>Soya Food Festival</a:t>
          </a:r>
          <a:endParaRPr lang="en-US" sz="1200" b="1" dirty="0"/>
        </a:p>
      </dgm:t>
    </dgm:pt>
    <dgm:pt modelId="{30546385-2AA8-40B2-92A9-0F4CC7BB5BF8}" type="parTrans" cxnId="{ABDFADF2-9D1C-4065-9AAC-C7A43C4D6DBA}">
      <dgm:prSet/>
      <dgm:spPr/>
      <dgm:t>
        <a:bodyPr/>
        <a:lstStyle/>
        <a:p>
          <a:endParaRPr lang="en-US"/>
        </a:p>
      </dgm:t>
    </dgm:pt>
    <dgm:pt modelId="{D2B03CEB-2DF0-4707-BAE6-2EC5D615C5E6}" type="sibTrans" cxnId="{ABDFADF2-9D1C-4065-9AAC-C7A43C4D6DBA}">
      <dgm:prSet/>
      <dgm:spPr/>
      <dgm:t>
        <a:bodyPr/>
        <a:lstStyle/>
        <a:p>
          <a:endParaRPr lang="en-US"/>
        </a:p>
      </dgm:t>
    </dgm:pt>
    <dgm:pt modelId="{40E04EED-AC46-4ACA-ABAB-EA12194B915C}" type="pres">
      <dgm:prSet presAssocID="{AD7815AC-5706-457F-BEFC-B39A2EABEC57}" presName="list" presStyleCnt="0">
        <dgm:presLayoutVars>
          <dgm:dir/>
          <dgm:animLvl val="lvl"/>
        </dgm:presLayoutVars>
      </dgm:prSet>
      <dgm:spPr/>
    </dgm:pt>
    <dgm:pt modelId="{FD77D885-8544-43F3-B513-C576F2D6EA29}" type="pres">
      <dgm:prSet presAssocID="{CAA8579A-26F5-4A4E-A803-6506F16257D9}" presName="posSpace" presStyleCnt="0"/>
      <dgm:spPr/>
    </dgm:pt>
    <dgm:pt modelId="{1B65BD49-6C2A-4BA9-8311-3E4D4A654507}" type="pres">
      <dgm:prSet presAssocID="{CAA8579A-26F5-4A4E-A803-6506F16257D9}" presName="vertFlow" presStyleCnt="0"/>
      <dgm:spPr/>
    </dgm:pt>
    <dgm:pt modelId="{5E60DC9E-7FDB-4113-B903-D02E972B015C}" type="pres">
      <dgm:prSet presAssocID="{CAA8579A-26F5-4A4E-A803-6506F16257D9}" presName="topSpace" presStyleCnt="0"/>
      <dgm:spPr/>
    </dgm:pt>
    <dgm:pt modelId="{F6B9F444-12D4-4267-B10D-497F2A467209}" type="pres">
      <dgm:prSet presAssocID="{CAA8579A-26F5-4A4E-A803-6506F16257D9}" presName="firstComp" presStyleCnt="0"/>
      <dgm:spPr/>
    </dgm:pt>
    <dgm:pt modelId="{6C12444E-1CFB-4765-AA6D-A12FFE6A9F33}" type="pres">
      <dgm:prSet presAssocID="{CAA8579A-26F5-4A4E-A803-6506F16257D9}" presName="firstChild" presStyleLbl="bgAccFollowNode1" presStyleIdx="0" presStyleCnt="4" custScaleX="108057" custScaleY="85838" custLinFactNeighborX="2815" custLinFactNeighborY="-4657"/>
      <dgm:spPr/>
    </dgm:pt>
    <dgm:pt modelId="{9CCE147B-9381-4449-BACE-C2FCC0FED35B}" type="pres">
      <dgm:prSet presAssocID="{CAA8579A-26F5-4A4E-A803-6506F16257D9}" presName="firstChildTx" presStyleLbl="bgAccFollowNode1" presStyleIdx="0" presStyleCnt="4">
        <dgm:presLayoutVars>
          <dgm:bulletEnabled val="1"/>
        </dgm:presLayoutVars>
      </dgm:prSet>
      <dgm:spPr/>
    </dgm:pt>
    <dgm:pt modelId="{3FEF79E3-D698-4BD0-B9AC-AD98E9815F24}" type="pres">
      <dgm:prSet presAssocID="{CAA8579A-26F5-4A4E-A803-6506F16257D9}" presName="negSpace" presStyleCnt="0"/>
      <dgm:spPr/>
    </dgm:pt>
    <dgm:pt modelId="{FB57792D-2883-4E46-AC37-3AA2910FC7A0}" type="pres">
      <dgm:prSet presAssocID="{CAA8579A-26F5-4A4E-A803-6506F16257D9}" presName="circle" presStyleLbl="node1" presStyleIdx="0" presStyleCnt="4" custLinFactNeighborX="-5672" custLinFactNeighborY="1722"/>
      <dgm:spPr/>
    </dgm:pt>
    <dgm:pt modelId="{DCEC33DC-2B6E-4967-93A5-62F4EBEBF00E}" type="pres">
      <dgm:prSet presAssocID="{DCE2B32F-8A03-43F8-B936-7894849AF4D9}" presName="transSpace" presStyleCnt="0"/>
      <dgm:spPr/>
    </dgm:pt>
    <dgm:pt modelId="{026CF7FE-88E9-44DD-B484-3A5E926A77BE}" type="pres">
      <dgm:prSet presAssocID="{09C3DB48-8826-43E7-9D3F-B46657B26317}" presName="posSpace" presStyleCnt="0"/>
      <dgm:spPr/>
    </dgm:pt>
    <dgm:pt modelId="{CFE55352-FC67-42AE-B12E-79E7F8522D05}" type="pres">
      <dgm:prSet presAssocID="{09C3DB48-8826-43E7-9D3F-B46657B26317}" presName="vertFlow" presStyleCnt="0"/>
      <dgm:spPr/>
    </dgm:pt>
    <dgm:pt modelId="{2A1907B4-F444-491F-ACBD-BA284C091A55}" type="pres">
      <dgm:prSet presAssocID="{09C3DB48-8826-43E7-9D3F-B46657B26317}" presName="topSpace" presStyleCnt="0"/>
      <dgm:spPr/>
    </dgm:pt>
    <dgm:pt modelId="{E1DE9BCB-2906-40F5-B91D-7105B2B77951}" type="pres">
      <dgm:prSet presAssocID="{09C3DB48-8826-43E7-9D3F-B46657B26317}" presName="firstComp" presStyleCnt="0"/>
      <dgm:spPr/>
    </dgm:pt>
    <dgm:pt modelId="{0AB67CDB-F976-4FFE-9724-C42DA9BA4D63}" type="pres">
      <dgm:prSet presAssocID="{09C3DB48-8826-43E7-9D3F-B46657B26317}" presName="firstChild" presStyleLbl="bgAccFollowNode1" presStyleIdx="1" presStyleCnt="4"/>
      <dgm:spPr/>
    </dgm:pt>
    <dgm:pt modelId="{19364F12-1090-414E-A8A1-6D8F5793BF3A}" type="pres">
      <dgm:prSet presAssocID="{09C3DB48-8826-43E7-9D3F-B46657B26317}" presName="firstChildTx" presStyleLbl="bgAccFollowNode1" presStyleIdx="1" presStyleCnt="4">
        <dgm:presLayoutVars>
          <dgm:bulletEnabled val="1"/>
        </dgm:presLayoutVars>
      </dgm:prSet>
      <dgm:spPr/>
    </dgm:pt>
    <dgm:pt modelId="{A6333690-71DD-456A-A2D1-FB2987E04A19}" type="pres">
      <dgm:prSet presAssocID="{09C3DB48-8826-43E7-9D3F-B46657B26317}" presName="negSpace" presStyleCnt="0"/>
      <dgm:spPr/>
    </dgm:pt>
    <dgm:pt modelId="{06674D1E-68FB-423F-94A2-B95E36112EB3}" type="pres">
      <dgm:prSet presAssocID="{09C3DB48-8826-43E7-9D3F-B46657B26317}" presName="circle" presStyleLbl="node1" presStyleIdx="1" presStyleCnt="4"/>
      <dgm:spPr/>
    </dgm:pt>
    <dgm:pt modelId="{E1D9F17D-0FC9-44FB-ABC6-53BC70E5EE05}" type="pres">
      <dgm:prSet presAssocID="{0C931E5D-92D6-4976-8EBE-DBDA6F9F8943}" presName="transSpace" presStyleCnt="0"/>
      <dgm:spPr/>
    </dgm:pt>
    <dgm:pt modelId="{058BB065-6932-464C-BA3D-DEC465E4EFD2}" type="pres">
      <dgm:prSet presAssocID="{D773E92B-EC23-493D-BB16-4E9E1552262F}" presName="posSpace" presStyleCnt="0"/>
      <dgm:spPr/>
    </dgm:pt>
    <dgm:pt modelId="{9BCCF48D-B797-4C6A-B440-08F97C47D342}" type="pres">
      <dgm:prSet presAssocID="{D773E92B-EC23-493D-BB16-4E9E1552262F}" presName="vertFlow" presStyleCnt="0"/>
      <dgm:spPr/>
    </dgm:pt>
    <dgm:pt modelId="{89FC900D-A215-47E4-8406-00054A502280}" type="pres">
      <dgm:prSet presAssocID="{D773E92B-EC23-493D-BB16-4E9E1552262F}" presName="topSpace" presStyleCnt="0"/>
      <dgm:spPr/>
    </dgm:pt>
    <dgm:pt modelId="{E0622362-E900-4596-A7F1-2E35EBD1B777}" type="pres">
      <dgm:prSet presAssocID="{D773E92B-EC23-493D-BB16-4E9E1552262F}" presName="firstComp" presStyleCnt="0"/>
      <dgm:spPr/>
    </dgm:pt>
    <dgm:pt modelId="{758518D5-B00E-4EE8-A6B8-F18C2AEFC308}" type="pres">
      <dgm:prSet presAssocID="{D773E92B-EC23-493D-BB16-4E9E1552262F}" presName="firstChild" presStyleLbl="bgAccFollowNode1" presStyleIdx="2" presStyleCnt="4"/>
      <dgm:spPr/>
    </dgm:pt>
    <dgm:pt modelId="{3544E67F-F48A-422F-8CA2-8393407A1262}" type="pres">
      <dgm:prSet presAssocID="{D773E92B-EC23-493D-BB16-4E9E1552262F}" presName="firstChildTx" presStyleLbl="bgAccFollowNode1" presStyleIdx="2" presStyleCnt="4">
        <dgm:presLayoutVars>
          <dgm:bulletEnabled val="1"/>
        </dgm:presLayoutVars>
      </dgm:prSet>
      <dgm:spPr/>
    </dgm:pt>
    <dgm:pt modelId="{EC3B2E04-B5D2-40AD-8D23-BE9D861C7965}" type="pres">
      <dgm:prSet presAssocID="{D773E92B-EC23-493D-BB16-4E9E1552262F}" presName="negSpace" presStyleCnt="0"/>
      <dgm:spPr/>
    </dgm:pt>
    <dgm:pt modelId="{63627B48-F84B-4EFC-A552-E94654165606}" type="pres">
      <dgm:prSet presAssocID="{D773E92B-EC23-493D-BB16-4E9E1552262F}" presName="circle" presStyleLbl="node1" presStyleIdx="2" presStyleCnt="4"/>
      <dgm:spPr/>
    </dgm:pt>
    <dgm:pt modelId="{A85F7389-5D47-4C84-875D-4C9BEA70690B}" type="pres">
      <dgm:prSet presAssocID="{7DDCCDFF-8A79-4CF9-A36A-10C06F0AFCFF}" presName="transSpace" presStyleCnt="0"/>
      <dgm:spPr/>
    </dgm:pt>
    <dgm:pt modelId="{220AB37A-EA3E-417F-8071-7634BCE03E34}" type="pres">
      <dgm:prSet presAssocID="{484B9F9F-C5AE-49C8-9AE0-213AAE48E8EC}" presName="posSpace" presStyleCnt="0"/>
      <dgm:spPr/>
    </dgm:pt>
    <dgm:pt modelId="{66160F1C-D08C-4570-9780-C974153CD4A1}" type="pres">
      <dgm:prSet presAssocID="{484B9F9F-C5AE-49C8-9AE0-213AAE48E8EC}" presName="vertFlow" presStyleCnt="0"/>
      <dgm:spPr/>
    </dgm:pt>
    <dgm:pt modelId="{B6890904-2D74-4500-A2C1-A97ACE322292}" type="pres">
      <dgm:prSet presAssocID="{484B9F9F-C5AE-49C8-9AE0-213AAE48E8EC}" presName="topSpace" presStyleCnt="0"/>
      <dgm:spPr/>
    </dgm:pt>
    <dgm:pt modelId="{896D8AFD-B155-4FBC-B9FE-456A28DAD207}" type="pres">
      <dgm:prSet presAssocID="{484B9F9F-C5AE-49C8-9AE0-213AAE48E8EC}" presName="firstComp" presStyleCnt="0"/>
      <dgm:spPr/>
    </dgm:pt>
    <dgm:pt modelId="{8F487228-25A0-4198-AF3B-A1D6700866CA}" type="pres">
      <dgm:prSet presAssocID="{484B9F9F-C5AE-49C8-9AE0-213AAE48E8EC}" presName="firstChild" presStyleLbl="bgAccFollowNode1" presStyleIdx="3" presStyleCnt="4"/>
      <dgm:spPr/>
    </dgm:pt>
    <dgm:pt modelId="{631BF3E5-62F0-4563-9D2F-ADC93C3AD30F}" type="pres">
      <dgm:prSet presAssocID="{484B9F9F-C5AE-49C8-9AE0-213AAE48E8EC}" presName="firstChildTx" presStyleLbl="bgAccFollowNode1" presStyleIdx="3" presStyleCnt="4">
        <dgm:presLayoutVars>
          <dgm:bulletEnabled val="1"/>
        </dgm:presLayoutVars>
      </dgm:prSet>
      <dgm:spPr/>
    </dgm:pt>
    <dgm:pt modelId="{D0C465CD-D74E-4486-AF2C-14C6DC174E8E}" type="pres">
      <dgm:prSet presAssocID="{484B9F9F-C5AE-49C8-9AE0-213AAE48E8EC}" presName="negSpace" presStyleCnt="0"/>
      <dgm:spPr/>
    </dgm:pt>
    <dgm:pt modelId="{639B1C56-B54F-4B6E-AD98-956B63974E52}" type="pres">
      <dgm:prSet presAssocID="{484B9F9F-C5AE-49C8-9AE0-213AAE48E8EC}" presName="circle" presStyleLbl="node1" presStyleIdx="3" presStyleCnt="4"/>
      <dgm:spPr/>
    </dgm:pt>
  </dgm:ptLst>
  <dgm:cxnLst>
    <dgm:cxn modelId="{3BD7673D-E224-4219-BE9F-A6386CEA8B1A}" srcId="{D773E92B-EC23-493D-BB16-4E9E1552262F}" destId="{BCC1C74D-BC49-496B-94D2-9E3E166093F1}" srcOrd="0" destOrd="0" parTransId="{7B88D3C1-6B01-45E1-9CD9-388BF2387755}" sibTransId="{F36A58C7-07A5-4C51-B04B-CEA340FE36B7}"/>
    <dgm:cxn modelId="{1C175A5C-6067-4307-9B30-BC4F5D6B69FF}" type="presOf" srcId="{559135BA-B4B2-4453-8E5C-6C8F2417570E}" destId="{19364F12-1090-414E-A8A1-6D8F5793BF3A}" srcOrd="1" destOrd="0" presId="urn:microsoft.com/office/officeart/2005/8/layout/hList9"/>
    <dgm:cxn modelId="{328F4144-F792-432A-8BBE-BB8CF1D451D7}" type="presOf" srcId="{559135BA-B4B2-4453-8E5C-6C8F2417570E}" destId="{0AB67CDB-F976-4FFE-9724-C42DA9BA4D63}" srcOrd="0" destOrd="0" presId="urn:microsoft.com/office/officeart/2005/8/layout/hList9"/>
    <dgm:cxn modelId="{EF385966-D7E5-4377-A0FF-2F7C18F454FB}" srcId="{AD7815AC-5706-457F-BEFC-B39A2EABEC57}" destId="{09C3DB48-8826-43E7-9D3F-B46657B26317}" srcOrd="1" destOrd="0" parTransId="{A169EEDF-DD40-481B-BABC-07B940F783E3}" sibTransId="{0C931E5D-92D6-4976-8EBE-DBDA6F9F8943}"/>
    <dgm:cxn modelId="{0B397D4C-4E82-47AC-A5CF-81D6C7ACFF93}" srcId="{484B9F9F-C5AE-49C8-9AE0-213AAE48E8EC}" destId="{805AE2C7-1E7E-4822-9D9C-23931535C9B6}" srcOrd="0" destOrd="0" parTransId="{3241812A-6152-4B2A-85D7-4B35D1F7B30E}" sibTransId="{5B85EE32-7C11-4DED-8425-5957A244B3CE}"/>
    <dgm:cxn modelId="{8F0BF74F-48C2-473F-9601-9A78DD43C1BF}" type="presOf" srcId="{D773E92B-EC23-493D-BB16-4E9E1552262F}" destId="{63627B48-F84B-4EFC-A552-E94654165606}" srcOrd="0" destOrd="0" presId="urn:microsoft.com/office/officeart/2005/8/layout/hList9"/>
    <dgm:cxn modelId="{36E6C171-D88D-4AEA-99C1-3A5BC003A7DD}" type="presOf" srcId="{BCC1C74D-BC49-496B-94D2-9E3E166093F1}" destId="{3544E67F-F48A-422F-8CA2-8393407A1262}" srcOrd="1" destOrd="0" presId="urn:microsoft.com/office/officeart/2005/8/layout/hList9"/>
    <dgm:cxn modelId="{B4353D58-E9BD-4416-A96B-D67DC8B728D8}" type="presOf" srcId="{805AE2C7-1E7E-4822-9D9C-23931535C9B6}" destId="{631BF3E5-62F0-4563-9D2F-ADC93C3AD30F}" srcOrd="1" destOrd="0" presId="urn:microsoft.com/office/officeart/2005/8/layout/hList9"/>
    <dgm:cxn modelId="{5A31B483-CBF5-434E-B66D-FB1FEE8795EA}" type="presOf" srcId="{BCC1C74D-BC49-496B-94D2-9E3E166093F1}" destId="{758518D5-B00E-4EE8-A6B8-F18C2AEFC308}" srcOrd="0" destOrd="0" presId="urn:microsoft.com/office/officeart/2005/8/layout/hList9"/>
    <dgm:cxn modelId="{5BEE7384-C744-46F3-A7AF-6D137560FA31}" type="presOf" srcId="{484B9F9F-C5AE-49C8-9AE0-213AAE48E8EC}" destId="{639B1C56-B54F-4B6E-AD98-956B63974E52}" srcOrd="0" destOrd="0" presId="urn:microsoft.com/office/officeart/2005/8/layout/hList9"/>
    <dgm:cxn modelId="{DA9B8E85-7FD0-4924-9122-C99357FDCA00}" srcId="{AD7815AC-5706-457F-BEFC-B39A2EABEC57}" destId="{D773E92B-EC23-493D-BB16-4E9E1552262F}" srcOrd="2" destOrd="0" parTransId="{9F16A9C6-6619-4111-AD71-1BF13BCD63C4}" sibTransId="{7DDCCDFF-8A79-4CF9-A36A-10C06F0AFCFF}"/>
    <dgm:cxn modelId="{B0FA9487-8FB3-462B-8B6F-BB37A5AE8B62}" type="presOf" srcId="{1C64C48B-E425-4152-A03E-DE25F256751D}" destId="{9CCE147B-9381-4449-BACE-C2FCC0FED35B}" srcOrd="1" destOrd="0" presId="urn:microsoft.com/office/officeart/2005/8/layout/hList9"/>
    <dgm:cxn modelId="{A007F28F-3ACF-4C46-BF8C-FB4F7B01F4CF}" srcId="{AD7815AC-5706-457F-BEFC-B39A2EABEC57}" destId="{484B9F9F-C5AE-49C8-9AE0-213AAE48E8EC}" srcOrd="3" destOrd="0" parTransId="{640AB002-357F-4CBF-BF5C-9C5FFC5F6F34}" sibTransId="{BF43001B-8E4C-4866-81FB-7C338ED50C5D}"/>
    <dgm:cxn modelId="{FE42519A-9107-4A05-8DD5-86C8B9830B88}" type="presOf" srcId="{09C3DB48-8826-43E7-9D3F-B46657B26317}" destId="{06674D1E-68FB-423F-94A2-B95E36112EB3}" srcOrd="0" destOrd="0" presId="urn:microsoft.com/office/officeart/2005/8/layout/hList9"/>
    <dgm:cxn modelId="{7D91659D-37FB-4FAF-8E6E-BBF26781A31A}" type="presOf" srcId="{1C64C48B-E425-4152-A03E-DE25F256751D}" destId="{6C12444E-1CFB-4765-AA6D-A12FFE6A9F33}" srcOrd="0" destOrd="0" presId="urn:microsoft.com/office/officeart/2005/8/layout/hList9"/>
    <dgm:cxn modelId="{536D8DC4-AC53-49AD-8AD1-2C4AF380BBB2}" type="presOf" srcId="{805AE2C7-1E7E-4822-9D9C-23931535C9B6}" destId="{8F487228-25A0-4198-AF3B-A1D6700866CA}" srcOrd="0" destOrd="0" presId="urn:microsoft.com/office/officeart/2005/8/layout/hList9"/>
    <dgm:cxn modelId="{C486A7C6-EFD0-4B21-8DB4-9D89910E0D96}" type="presOf" srcId="{CAA8579A-26F5-4A4E-A803-6506F16257D9}" destId="{FB57792D-2883-4E46-AC37-3AA2910FC7A0}" srcOrd="0" destOrd="0" presId="urn:microsoft.com/office/officeart/2005/8/layout/hList9"/>
    <dgm:cxn modelId="{6ED289CC-C2D1-4D07-BCED-D0107FBB80C7}" srcId="{CAA8579A-26F5-4A4E-A803-6506F16257D9}" destId="{1C64C48B-E425-4152-A03E-DE25F256751D}" srcOrd="0" destOrd="0" parTransId="{25F9C29D-71C6-4AE1-A034-6C643DFB64C1}" sibTransId="{C8B9E47F-DEBF-4F94-AAC6-59291AF13C0A}"/>
    <dgm:cxn modelId="{6341CAD4-F581-4CE1-BB81-44274DE98A31}" srcId="{AD7815AC-5706-457F-BEFC-B39A2EABEC57}" destId="{CAA8579A-26F5-4A4E-A803-6506F16257D9}" srcOrd="0" destOrd="0" parTransId="{E40FEA59-5F85-417D-AD71-952EB24472C4}" sibTransId="{DCE2B32F-8A03-43F8-B936-7894849AF4D9}"/>
    <dgm:cxn modelId="{766124E0-5546-49E3-9E54-823D268D9617}" type="presOf" srcId="{AD7815AC-5706-457F-BEFC-B39A2EABEC57}" destId="{40E04EED-AC46-4ACA-ABAB-EA12194B915C}" srcOrd="0" destOrd="0" presId="urn:microsoft.com/office/officeart/2005/8/layout/hList9"/>
    <dgm:cxn modelId="{ABDFADF2-9D1C-4065-9AAC-C7A43C4D6DBA}" srcId="{09C3DB48-8826-43E7-9D3F-B46657B26317}" destId="{559135BA-B4B2-4453-8E5C-6C8F2417570E}" srcOrd="0" destOrd="0" parTransId="{30546385-2AA8-40B2-92A9-0F4CC7BB5BF8}" sibTransId="{D2B03CEB-2DF0-4707-BAE6-2EC5D615C5E6}"/>
    <dgm:cxn modelId="{6C761D65-B573-4A5E-8A51-87C989675310}" type="presParOf" srcId="{40E04EED-AC46-4ACA-ABAB-EA12194B915C}" destId="{FD77D885-8544-43F3-B513-C576F2D6EA29}" srcOrd="0" destOrd="0" presId="urn:microsoft.com/office/officeart/2005/8/layout/hList9"/>
    <dgm:cxn modelId="{C72A6F71-0EC0-473E-B322-5F8013FA52B8}" type="presParOf" srcId="{40E04EED-AC46-4ACA-ABAB-EA12194B915C}" destId="{1B65BD49-6C2A-4BA9-8311-3E4D4A654507}" srcOrd="1" destOrd="0" presId="urn:microsoft.com/office/officeart/2005/8/layout/hList9"/>
    <dgm:cxn modelId="{FE58F4B5-32FD-43C2-A604-08D678269015}" type="presParOf" srcId="{1B65BD49-6C2A-4BA9-8311-3E4D4A654507}" destId="{5E60DC9E-7FDB-4113-B903-D02E972B015C}" srcOrd="0" destOrd="0" presId="urn:microsoft.com/office/officeart/2005/8/layout/hList9"/>
    <dgm:cxn modelId="{26994F8E-5356-4ACB-A989-B0EC50165BD8}" type="presParOf" srcId="{1B65BD49-6C2A-4BA9-8311-3E4D4A654507}" destId="{F6B9F444-12D4-4267-B10D-497F2A467209}" srcOrd="1" destOrd="0" presId="urn:microsoft.com/office/officeart/2005/8/layout/hList9"/>
    <dgm:cxn modelId="{743CCB94-5094-4408-B621-B59E1FECBEBF}" type="presParOf" srcId="{F6B9F444-12D4-4267-B10D-497F2A467209}" destId="{6C12444E-1CFB-4765-AA6D-A12FFE6A9F33}" srcOrd="0" destOrd="0" presId="urn:microsoft.com/office/officeart/2005/8/layout/hList9"/>
    <dgm:cxn modelId="{08AC3E95-FA47-44BE-80C4-7E09DB539991}" type="presParOf" srcId="{F6B9F444-12D4-4267-B10D-497F2A467209}" destId="{9CCE147B-9381-4449-BACE-C2FCC0FED35B}" srcOrd="1" destOrd="0" presId="urn:microsoft.com/office/officeart/2005/8/layout/hList9"/>
    <dgm:cxn modelId="{39AD117B-43BB-481B-B808-106C432650B1}" type="presParOf" srcId="{40E04EED-AC46-4ACA-ABAB-EA12194B915C}" destId="{3FEF79E3-D698-4BD0-B9AC-AD98E9815F24}" srcOrd="2" destOrd="0" presId="urn:microsoft.com/office/officeart/2005/8/layout/hList9"/>
    <dgm:cxn modelId="{6E3048F3-60D1-4A1D-AB36-F3B78A5E4274}" type="presParOf" srcId="{40E04EED-AC46-4ACA-ABAB-EA12194B915C}" destId="{FB57792D-2883-4E46-AC37-3AA2910FC7A0}" srcOrd="3" destOrd="0" presId="urn:microsoft.com/office/officeart/2005/8/layout/hList9"/>
    <dgm:cxn modelId="{AFDE0829-0AA3-4CF1-BB0A-96F15679D5CA}" type="presParOf" srcId="{40E04EED-AC46-4ACA-ABAB-EA12194B915C}" destId="{DCEC33DC-2B6E-4967-93A5-62F4EBEBF00E}" srcOrd="4" destOrd="0" presId="urn:microsoft.com/office/officeart/2005/8/layout/hList9"/>
    <dgm:cxn modelId="{62E4FFDC-94B7-4E8C-B0D5-90CF14948AD1}" type="presParOf" srcId="{40E04EED-AC46-4ACA-ABAB-EA12194B915C}" destId="{026CF7FE-88E9-44DD-B484-3A5E926A77BE}" srcOrd="5" destOrd="0" presId="urn:microsoft.com/office/officeart/2005/8/layout/hList9"/>
    <dgm:cxn modelId="{D37D6BE1-4067-4F68-86D7-E0913EFE1760}" type="presParOf" srcId="{40E04EED-AC46-4ACA-ABAB-EA12194B915C}" destId="{CFE55352-FC67-42AE-B12E-79E7F8522D05}" srcOrd="6" destOrd="0" presId="urn:microsoft.com/office/officeart/2005/8/layout/hList9"/>
    <dgm:cxn modelId="{603F4266-45AE-426A-A1AD-998195375326}" type="presParOf" srcId="{CFE55352-FC67-42AE-B12E-79E7F8522D05}" destId="{2A1907B4-F444-491F-ACBD-BA284C091A55}" srcOrd="0" destOrd="0" presId="urn:microsoft.com/office/officeart/2005/8/layout/hList9"/>
    <dgm:cxn modelId="{20747DA2-DCB5-454A-8F6F-D60FB5E195D7}" type="presParOf" srcId="{CFE55352-FC67-42AE-B12E-79E7F8522D05}" destId="{E1DE9BCB-2906-40F5-B91D-7105B2B77951}" srcOrd="1" destOrd="0" presId="urn:microsoft.com/office/officeart/2005/8/layout/hList9"/>
    <dgm:cxn modelId="{3F1F8B06-95EC-466E-9412-FB0C168F183D}" type="presParOf" srcId="{E1DE9BCB-2906-40F5-B91D-7105B2B77951}" destId="{0AB67CDB-F976-4FFE-9724-C42DA9BA4D63}" srcOrd="0" destOrd="0" presId="urn:microsoft.com/office/officeart/2005/8/layout/hList9"/>
    <dgm:cxn modelId="{3D6BEF92-A232-4A69-839A-0F08D302C1D4}" type="presParOf" srcId="{E1DE9BCB-2906-40F5-B91D-7105B2B77951}" destId="{19364F12-1090-414E-A8A1-6D8F5793BF3A}" srcOrd="1" destOrd="0" presId="urn:microsoft.com/office/officeart/2005/8/layout/hList9"/>
    <dgm:cxn modelId="{34A8F092-5E6B-4E4A-B8E6-55EAAC1992D6}" type="presParOf" srcId="{40E04EED-AC46-4ACA-ABAB-EA12194B915C}" destId="{A6333690-71DD-456A-A2D1-FB2987E04A19}" srcOrd="7" destOrd="0" presId="urn:microsoft.com/office/officeart/2005/8/layout/hList9"/>
    <dgm:cxn modelId="{CB57E51E-EB11-4AB8-AA0A-2D0211B26C95}" type="presParOf" srcId="{40E04EED-AC46-4ACA-ABAB-EA12194B915C}" destId="{06674D1E-68FB-423F-94A2-B95E36112EB3}" srcOrd="8" destOrd="0" presId="urn:microsoft.com/office/officeart/2005/8/layout/hList9"/>
    <dgm:cxn modelId="{01891A3F-6960-4E44-B3E5-2D4A19B5779B}" type="presParOf" srcId="{40E04EED-AC46-4ACA-ABAB-EA12194B915C}" destId="{E1D9F17D-0FC9-44FB-ABC6-53BC70E5EE05}" srcOrd="9" destOrd="0" presId="urn:microsoft.com/office/officeart/2005/8/layout/hList9"/>
    <dgm:cxn modelId="{B5934A03-2A1E-4922-A2CA-409D77CA53E1}" type="presParOf" srcId="{40E04EED-AC46-4ACA-ABAB-EA12194B915C}" destId="{058BB065-6932-464C-BA3D-DEC465E4EFD2}" srcOrd="10" destOrd="0" presId="urn:microsoft.com/office/officeart/2005/8/layout/hList9"/>
    <dgm:cxn modelId="{89A72AB8-865A-49E8-B1EC-41C4D9C6C189}" type="presParOf" srcId="{40E04EED-AC46-4ACA-ABAB-EA12194B915C}" destId="{9BCCF48D-B797-4C6A-B440-08F97C47D342}" srcOrd="11" destOrd="0" presId="urn:microsoft.com/office/officeart/2005/8/layout/hList9"/>
    <dgm:cxn modelId="{66CA3833-EDEC-40E0-8B2C-46BEA38AEF70}" type="presParOf" srcId="{9BCCF48D-B797-4C6A-B440-08F97C47D342}" destId="{89FC900D-A215-47E4-8406-00054A502280}" srcOrd="0" destOrd="0" presId="urn:microsoft.com/office/officeart/2005/8/layout/hList9"/>
    <dgm:cxn modelId="{95AD9C2F-063C-497E-8932-0BE55CF6BA89}" type="presParOf" srcId="{9BCCF48D-B797-4C6A-B440-08F97C47D342}" destId="{E0622362-E900-4596-A7F1-2E35EBD1B777}" srcOrd="1" destOrd="0" presId="urn:microsoft.com/office/officeart/2005/8/layout/hList9"/>
    <dgm:cxn modelId="{1066016D-962C-4683-A83E-4232199C9A4A}" type="presParOf" srcId="{E0622362-E900-4596-A7F1-2E35EBD1B777}" destId="{758518D5-B00E-4EE8-A6B8-F18C2AEFC308}" srcOrd="0" destOrd="0" presId="urn:microsoft.com/office/officeart/2005/8/layout/hList9"/>
    <dgm:cxn modelId="{92865BF2-827E-4BEF-B05E-3083D4C64CAA}" type="presParOf" srcId="{E0622362-E900-4596-A7F1-2E35EBD1B777}" destId="{3544E67F-F48A-422F-8CA2-8393407A1262}" srcOrd="1" destOrd="0" presId="urn:microsoft.com/office/officeart/2005/8/layout/hList9"/>
    <dgm:cxn modelId="{69C9A3D4-FCBB-485F-8E20-3670143F8DEA}" type="presParOf" srcId="{40E04EED-AC46-4ACA-ABAB-EA12194B915C}" destId="{EC3B2E04-B5D2-40AD-8D23-BE9D861C7965}" srcOrd="12" destOrd="0" presId="urn:microsoft.com/office/officeart/2005/8/layout/hList9"/>
    <dgm:cxn modelId="{C43C2215-C416-4F62-9C2F-AEE24696FD78}" type="presParOf" srcId="{40E04EED-AC46-4ACA-ABAB-EA12194B915C}" destId="{63627B48-F84B-4EFC-A552-E94654165606}" srcOrd="13" destOrd="0" presId="urn:microsoft.com/office/officeart/2005/8/layout/hList9"/>
    <dgm:cxn modelId="{19DCFEA4-FC08-48BA-AE93-7B49B8618833}" type="presParOf" srcId="{40E04EED-AC46-4ACA-ABAB-EA12194B915C}" destId="{A85F7389-5D47-4C84-875D-4C9BEA70690B}" srcOrd="14" destOrd="0" presId="urn:microsoft.com/office/officeart/2005/8/layout/hList9"/>
    <dgm:cxn modelId="{74D4C47F-F224-4C7C-AD8F-51F39871DA19}" type="presParOf" srcId="{40E04EED-AC46-4ACA-ABAB-EA12194B915C}" destId="{220AB37A-EA3E-417F-8071-7634BCE03E34}" srcOrd="15" destOrd="0" presId="urn:microsoft.com/office/officeart/2005/8/layout/hList9"/>
    <dgm:cxn modelId="{ED5A4C54-C4A2-4BBC-A324-CD34FCCA3356}" type="presParOf" srcId="{40E04EED-AC46-4ACA-ABAB-EA12194B915C}" destId="{66160F1C-D08C-4570-9780-C974153CD4A1}" srcOrd="16" destOrd="0" presId="urn:microsoft.com/office/officeart/2005/8/layout/hList9"/>
    <dgm:cxn modelId="{C535CD12-572E-437E-9A93-321A77196EE7}" type="presParOf" srcId="{66160F1C-D08C-4570-9780-C974153CD4A1}" destId="{B6890904-2D74-4500-A2C1-A97ACE322292}" srcOrd="0" destOrd="0" presId="urn:microsoft.com/office/officeart/2005/8/layout/hList9"/>
    <dgm:cxn modelId="{126EB9F0-0D7C-4869-9032-5EDAC19E5D06}" type="presParOf" srcId="{66160F1C-D08C-4570-9780-C974153CD4A1}" destId="{896D8AFD-B155-4FBC-B9FE-456A28DAD207}" srcOrd="1" destOrd="0" presId="urn:microsoft.com/office/officeart/2005/8/layout/hList9"/>
    <dgm:cxn modelId="{2C222CCD-7BD6-4656-A0E4-4080569844DE}" type="presParOf" srcId="{896D8AFD-B155-4FBC-B9FE-456A28DAD207}" destId="{8F487228-25A0-4198-AF3B-A1D6700866CA}" srcOrd="0" destOrd="0" presId="urn:microsoft.com/office/officeart/2005/8/layout/hList9"/>
    <dgm:cxn modelId="{44AEFBAF-2D90-418A-BC5D-010E1F885C5C}" type="presParOf" srcId="{896D8AFD-B155-4FBC-B9FE-456A28DAD207}" destId="{631BF3E5-62F0-4563-9D2F-ADC93C3AD30F}" srcOrd="1" destOrd="0" presId="urn:microsoft.com/office/officeart/2005/8/layout/hList9"/>
    <dgm:cxn modelId="{0BA01219-0104-4EA8-8BA8-9E9238FD340D}" type="presParOf" srcId="{40E04EED-AC46-4ACA-ABAB-EA12194B915C}" destId="{D0C465CD-D74E-4486-AF2C-14C6DC174E8E}" srcOrd="17" destOrd="0" presId="urn:microsoft.com/office/officeart/2005/8/layout/hList9"/>
    <dgm:cxn modelId="{4113D4D9-27E9-4304-A5B6-8B547DA34862}" type="presParOf" srcId="{40E04EED-AC46-4ACA-ABAB-EA12194B915C}" destId="{639B1C56-B54F-4B6E-AD98-956B63974E52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445288-7FE1-40F6-BBD3-E08CCA13ADAC}" type="doc">
      <dgm:prSet loTypeId="urn:microsoft.com/office/officeart/2009/layout/CircleArrow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7FA02-9F3D-441B-ACA2-B83E87B39388}">
      <dgm:prSet/>
      <dgm:spPr/>
      <dgm:t>
        <a:bodyPr/>
        <a:lstStyle/>
        <a:p>
          <a:pPr rtl="0"/>
          <a:r>
            <a:rPr lang="en-US" b="0" i="0" dirty="0"/>
            <a:t>N0 of Mentors </a:t>
          </a:r>
          <a:endParaRPr lang="en-US" dirty="0"/>
        </a:p>
      </dgm:t>
    </dgm:pt>
    <dgm:pt modelId="{4385D0D0-7E10-41D2-BD57-35D02D7CF24B}" type="parTrans" cxnId="{1DA0D970-32A4-43E4-8D01-0E6990337EF8}">
      <dgm:prSet/>
      <dgm:spPr/>
      <dgm:t>
        <a:bodyPr/>
        <a:lstStyle/>
        <a:p>
          <a:endParaRPr lang="en-US"/>
        </a:p>
      </dgm:t>
    </dgm:pt>
    <dgm:pt modelId="{25882E61-0173-49D4-A114-3D66525927DF}" type="sibTrans" cxnId="{1DA0D970-32A4-43E4-8D01-0E6990337EF8}">
      <dgm:prSet/>
      <dgm:spPr/>
      <dgm:t>
        <a:bodyPr/>
        <a:lstStyle/>
        <a:p>
          <a:endParaRPr lang="en-US"/>
        </a:p>
      </dgm:t>
    </dgm:pt>
    <dgm:pt modelId="{3A3D73F1-7403-4427-A658-FEF80264B358}">
      <dgm:prSet custT="1"/>
      <dgm:spPr/>
      <dgm:t>
        <a:bodyPr/>
        <a:lstStyle/>
        <a:p>
          <a:pPr rtl="0"/>
          <a:r>
            <a:rPr lang="en-US" sz="2800" b="0" i="0" dirty="0">
              <a:latin typeface="Algerian" pitchFamily="82" charset="0"/>
            </a:rPr>
            <a:t>4</a:t>
          </a:r>
          <a:endParaRPr lang="en-US" sz="2800" dirty="0">
            <a:latin typeface="Algerian" pitchFamily="82" charset="0"/>
          </a:endParaRPr>
        </a:p>
      </dgm:t>
    </dgm:pt>
    <dgm:pt modelId="{3B59CD3C-A68C-4DAA-9FDC-AEBECFB4839B}" type="parTrans" cxnId="{94B53154-7A61-4FA0-911D-8B00B40DD889}">
      <dgm:prSet/>
      <dgm:spPr/>
      <dgm:t>
        <a:bodyPr/>
        <a:lstStyle/>
        <a:p>
          <a:endParaRPr lang="en-US"/>
        </a:p>
      </dgm:t>
    </dgm:pt>
    <dgm:pt modelId="{E9257D46-8143-420C-B79D-83C713BBC470}" type="sibTrans" cxnId="{94B53154-7A61-4FA0-911D-8B00B40DD889}">
      <dgm:prSet/>
      <dgm:spPr/>
      <dgm:t>
        <a:bodyPr/>
        <a:lstStyle/>
        <a:p>
          <a:endParaRPr lang="en-US"/>
        </a:p>
      </dgm:t>
    </dgm:pt>
    <dgm:pt modelId="{68ACE427-B862-4DD1-A518-E908C2A45E0F}">
      <dgm:prSet/>
      <dgm:spPr/>
      <dgm:t>
        <a:bodyPr/>
        <a:lstStyle/>
        <a:p>
          <a:pPr rtl="0"/>
          <a:r>
            <a:rPr lang="en-US" b="0" i="0"/>
            <a:t>students</a:t>
          </a:r>
          <a:endParaRPr lang="en-US"/>
        </a:p>
      </dgm:t>
    </dgm:pt>
    <dgm:pt modelId="{52753090-6854-4247-AA16-278117786477}" type="parTrans" cxnId="{9CD23281-95DC-43BF-A888-3AAE11E9A51C}">
      <dgm:prSet/>
      <dgm:spPr/>
      <dgm:t>
        <a:bodyPr/>
        <a:lstStyle/>
        <a:p>
          <a:endParaRPr lang="en-US"/>
        </a:p>
      </dgm:t>
    </dgm:pt>
    <dgm:pt modelId="{66C6B522-B2DA-486D-9800-E16158017AE3}" type="sibTrans" cxnId="{9CD23281-95DC-43BF-A888-3AAE11E9A51C}">
      <dgm:prSet/>
      <dgm:spPr/>
      <dgm:t>
        <a:bodyPr/>
        <a:lstStyle/>
        <a:p>
          <a:endParaRPr lang="en-US"/>
        </a:p>
      </dgm:t>
    </dgm:pt>
    <dgm:pt modelId="{0CD10497-9ECB-4F1B-B4B0-29CCA296CCE2}">
      <dgm:prSet custT="1"/>
      <dgm:spPr/>
      <dgm:t>
        <a:bodyPr/>
        <a:lstStyle/>
        <a:p>
          <a:pPr rtl="0"/>
          <a:r>
            <a:rPr lang="en-US" sz="2400" b="0" i="0" dirty="0">
              <a:latin typeface="Algerian" pitchFamily="82" charset="0"/>
            </a:rPr>
            <a:t>64</a:t>
          </a:r>
          <a:endParaRPr lang="en-US" sz="2400" dirty="0">
            <a:latin typeface="Algerian" pitchFamily="82" charset="0"/>
          </a:endParaRPr>
        </a:p>
      </dgm:t>
    </dgm:pt>
    <dgm:pt modelId="{6611CE58-92AA-4FBB-B73D-F37D30A07425}" type="parTrans" cxnId="{C3471E72-2126-44EB-AE16-41769C514BF1}">
      <dgm:prSet/>
      <dgm:spPr/>
      <dgm:t>
        <a:bodyPr/>
        <a:lstStyle/>
        <a:p>
          <a:endParaRPr lang="en-US"/>
        </a:p>
      </dgm:t>
    </dgm:pt>
    <dgm:pt modelId="{C1699EEC-45CC-42C3-9A5D-D091CC2F8D9B}" type="sibTrans" cxnId="{C3471E72-2126-44EB-AE16-41769C514BF1}">
      <dgm:prSet/>
      <dgm:spPr/>
      <dgm:t>
        <a:bodyPr/>
        <a:lstStyle/>
        <a:p>
          <a:endParaRPr lang="en-US"/>
        </a:p>
      </dgm:t>
    </dgm:pt>
    <dgm:pt modelId="{1E48680F-71F4-4BA4-B7A5-5F9E33073952}">
      <dgm:prSet/>
      <dgm:spPr/>
      <dgm:t>
        <a:bodyPr/>
        <a:lstStyle/>
        <a:p>
          <a:pPr rtl="0"/>
          <a:r>
            <a:rPr lang="en-US" b="0" i="0"/>
            <a:t>Mentor-Mentee Ratio</a:t>
          </a:r>
          <a:endParaRPr lang="en-US"/>
        </a:p>
      </dgm:t>
    </dgm:pt>
    <dgm:pt modelId="{1A7FAFAB-2668-4334-9BCE-AF8FB6D7196C}" type="parTrans" cxnId="{2D96A660-541F-4A26-8CD3-0C89CE256020}">
      <dgm:prSet/>
      <dgm:spPr/>
      <dgm:t>
        <a:bodyPr/>
        <a:lstStyle/>
        <a:p>
          <a:endParaRPr lang="en-US"/>
        </a:p>
      </dgm:t>
    </dgm:pt>
    <dgm:pt modelId="{6DC64E7B-0129-4DB4-BD46-8582A1EAB71F}" type="sibTrans" cxnId="{2D96A660-541F-4A26-8CD3-0C89CE256020}">
      <dgm:prSet/>
      <dgm:spPr/>
      <dgm:t>
        <a:bodyPr/>
        <a:lstStyle/>
        <a:p>
          <a:endParaRPr lang="en-US"/>
        </a:p>
      </dgm:t>
    </dgm:pt>
    <dgm:pt modelId="{51718A95-0D3A-450B-A6E1-6BF1D857DBFB}">
      <dgm:prSet custT="1"/>
      <dgm:spPr/>
      <dgm:t>
        <a:bodyPr/>
        <a:lstStyle/>
        <a:p>
          <a:pPr rtl="0"/>
          <a:r>
            <a:rPr lang="en-US" sz="2000" b="0" i="0" dirty="0">
              <a:latin typeface="Algerian" pitchFamily="82" charset="0"/>
            </a:rPr>
            <a:t>1:16</a:t>
          </a:r>
          <a:endParaRPr lang="en-US" sz="2000" dirty="0">
            <a:latin typeface="Algerian" pitchFamily="82" charset="0"/>
          </a:endParaRPr>
        </a:p>
      </dgm:t>
    </dgm:pt>
    <dgm:pt modelId="{60A25C38-600D-43FF-8B8B-427A0A707DF1}" type="parTrans" cxnId="{8FEABE20-CB31-46BD-9C16-9C6DDA2232CA}">
      <dgm:prSet/>
      <dgm:spPr/>
      <dgm:t>
        <a:bodyPr/>
        <a:lstStyle/>
        <a:p>
          <a:endParaRPr lang="en-US"/>
        </a:p>
      </dgm:t>
    </dgm:pt>
    <dgm:pt modelId="{1B9D04EF-DA01-4C40-8FCC-D0A350326144}" type="sibTrans" cxnId="{8FEABE20-CB31-46BD-9C16-9C6DDA2232CA}">
      <dgm:prSet/>
      <dgm:spPr/>
      <dgm:t>
        <a:bodyPr/>
        <a:lstStyle/>
        <a:p>
          <a:endParaRPr lang="en-US"/>
        </a:p>
      </dgm:t>
    </dgm:pt>
    <dgm:pt modelId="{8353466E-B2C3-428A-864C-74336149418A}" type="pres">
      <dgm:prSet presAssocID="{6F445288-7FE1-40F6-BBD3-E08CCA13ADA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0E844DF-D550-4131-B315-C0E096B02B88}" type="pres">
      <dgm:prSet presAssocID="{68F7FA02-9F3D-441B-ACA2-B83E87B39388}" presName="Accent1" presStyleCnt="0"/>
      <dgm:spPr/>
    </dgm:pt>
    <dgm:pt modelId="{AB707A17-F5B5-4659-A6B8-A7FE5400DB73}" type="pres">
      <dgm:prSet presAssocID="{68F7FA02-9F3D-441B-ACA2-B83E87B39388}" presName="Accent" presStyleLbl="node1" presStyleIdx="0" presStyleCnt="3"/>
      <dgm:spPr>
        <a:solidFill>
          <a:schemeClr val="tx2">
            <a:lumMod val="25000"/>
          </a:schemeClr>
        </a:solidFill>
      </dgm:spPr>
    </dgm:pt>
    <dgm:pt modelId="{371BC688-0A64-411E-81B4-3EC771453D30}" type="pres">
      <dgm:prSet presAssocID="{68F7FA02-9F3D-441B-ACA2-B83E87B39388}" presName="Child1" presStyleLbl="revTx" presStyleIdx="0" presStyleCnt="6" custLinFactNeighborX="-2881" custLinFactNeighborY="-51040">
        <dgm:presLayoutVars>
          <dgm:chMax val="0"/>
          <dgm:chPref val="0"/>
          <dgm:bulletEnabled val="1"/>
        </dgm:presLayoutVars>
      </dgm:prSet>
      <dgm:spPr/>
    </dgm:pt>
    <dgm:pt modelId="{443B99F9-0872-4B20-ACDD-64C3F6AAF447}" type="pres">
      <dgm:prSet presAssocID="{68F7FA02-9F3D-441B-ACA2-B83E87B39388}" presName="Parent1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1F0A5EBB-2410-4784-A7F6-E4F8A8E8BD97}" type="pres">
      <dgm:prSet presAssocID="{68ACE427-B862-4DD1-A518-E908C2A45E0F}" presName="Accent2" presStyleCnt="0"/>
      <dgm:spPr/>
    </dgm:pt>
    <dgm:pt modelId="{0138AF3F-6988-4EBF-BF29-9B341186DCB2}" type="pres">
      <dgm:prSet presAssocID="{68ACE427-B862-4DD1-A518-E908C2A45E0F}" presName="Accent" presStyleLbl="node1" presStyleIdx="1" presStyleCnt="3" custLinFactNeighborX="2483" custLinFactNeighborY="176"/>
      <dgm:spPr>
        <a:solidFill>
          <a:schemeClr val="accent4">
            <a:lumMod val="50000"/>
          </a:schemeClr>
        </a:solidFill>
      </dgm:spPr>
    </dgm:pt>
    <dgm:pt modelId="{3B0C357C-0CF7-49C7-8E15-A3D09D077854}" type="pres">
      <dgm:prSet presAssocID="{68ACE427-B862-4DD1-A518-E908C2A45E0F}" presName="Child2" presStyleLbl="revTx" presStyleIdx="2" presStyleCnt="6" custScaleX="135741" custScaleY="73204" custLinFactNeighborX="16634" custLinFactNeighborY="-7905">
        <dgm:presLayoutVars>
          <dgm:chMax val="0"/>
          <dgm:chPref val="0"/>
          <dgm:bulletEnabled val="1"/>
        </dgm:presLayoutVars>
      </dgm:prSet>
      <dgm:spPr/>
    </dgm:pt>
    <dgm:pt modelId="{99808E7A-64AF-4D8F-B65E-3EE40C739E91}" type="pres">
      <dgm:prSet presAssocID="{68ACE427-B862-4DD1-A518-E908C2A45E0F}" presName="Parent2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0D22B9D1-38E1-4171-B5E1-288BDF14D946}" type="pres">
      <dgm:prSet presAssocID="{1E48680F-71F4-4BA4-B7A5-5F9E33073952}" presName="Accent3" presStyleCnt="0"/>
      <dgm:spPr/>
    </dgm:pt>
    <dgm:pt modelId="{190C382E-BF8E-4A03-AB6D-29C845042CD3}" type="pres">
      <dgm:prSet presAssocID="{1E48680F-71F4-4BA4-B7A5-5F9E33073952}" presName="Accent" presStyleLbl="node1" presStyleIdx="2" presStyleCnt="3"/>
      <dgm:spPr>
        <a:solidFill>
          <a:srgbClr val="FF0000"/>
        </a:solidFill>
      </dgm:spPr>
    </dgm:pt>
    <dgm:pt modelId="{308B6CCB-6727-4B04-A7A7-F410497531E8}" type="pres">
      <dgm:prSet presAssocID="{1E48680F-71F4-4BA4-B7A5-5F9E33073952}" presName="Child3" presStyleLbl="revTx" presStyleIdx="4" presStyleCnt="6" custLinFactNeighborX="6054" custLinFactNeighborY="-4915">
        <dgm:presLayoutVars>
          <dgm:chMax val="0"/>
          <dgm:chPref val="0"/>
          <dgm:bulletEnabled val="1"/>
        </dgm:presLayoutVars>
      </dgm:prSet>
      <dgm:spPr/>
    </dgm:pt>
    <dgm:pt modelId="{C83BB4D4-D381-4DEB-9550-AD91C501FEE9}" type="pres">
      <dgm:prSet presAssocID="{1E48680F-71F4-4BA4-B7A5-5F9E33073952}" presName="Parent3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0CC32A15-4E90-4E4F-85A8-D8CB9D4096A4}" type="presOf" srcId="{51718A95-0D3A-450B-A6E1-6BF1D857DBFB}" destId="{308B6CCB-6727-4B04-A7A7-F410497531E8}" srcOrd="0" destOrd="0" presId="urn:microsoft.com/office/officeart/2009/layout/CircleArrowProcess"/>
    <dgm:cxn modelId="{8FEABE20-CB31-46BD-9C16-9C6DDA2232CA}" srcId="{1E48680F-71F4-4BA4-B7A5-5F9E33073952}" destId="{51718A95-0D3A-450B-A6E1-6BF1D857DBFB}" srcOrd="0" destOrd="0" parTransId="{60A25C38-600D-43FF-8B8B-427A0A707DF1}" sibTransId="{1B9D04EF-DA01-4C40-8FCC-D0A350326144}"/>
    <dgm:cxn modelId="{2D96A660-541F-4A26-8CD3-0C89CE256020}" srcId="{6F445288-7FE1-40F6-BBD3-E08CCA13ADAC}" destId="{1E48680F-71F4-4BA4-B7A5-5F9E33073952}" srcOrd="2" destOrd="0" parTransId="{1A7FAFAB-2668-4334-9BCE-AF8FB6D7196C}" sibTransId="{6DC64E7B-0129-4DB4-BD46-8582A1EAB71F}"/>
    <dgm:cxn modelId="{1DA0D970-32A4-43E4-8D01-0E6990337EF8}" srcId="{6F445288-7FE1-40F6-BBD3-E08CCA13ADAC}" destId="{68F7FA02-9F3D-441B-ACA2-B83E87B39388}" srcOrd="0" destOrd="0" parTransId="{4385D0D0-7E10-41D2-BD57-35D02D7CF24B}" sibTransId="{25882E61-0173-49D4-A114-3D66525927DF}"/>
    <dgm:cxn modelId="{C3471E72-2126-44EB-AE16-41769C514BF1}" srcId="{68ACE427-B862-4DD1-A518-E908C2A45E0F}" destId="{0CD10497-9ECB-4F1B-B4B0-29CCA296CCE2}" srcOrd="0" destOrd="0" parTransId="{6611CE58-92AA-4FBB-B73D-F37D30A07425}" sibTransId="{C1699EEC-45CC-42C3-9A5D-D091CC2F8D9B}"/>
    <dgm:cxn modelId="{94B53154-7A61-4FA0-911D-8B00B40DD889}" srcId="{68F7FA02-9F3D-441B-ACA2-B83E87B39388}" destId="{3A3D73F1-7403-4427-A658-FEF80264B358}" srcOrd="0" destOrd="0" parTransId="{3B59CD3C-A68C-4DAA-9FDC-AEBECFB4839B}" sibTransId="{E9257D46-8143-420C-B79D-83C713BBC470}"/>
    <dgm:cxn modelId="{9CD23281-95DC-43BF-A888-3AAE11E9A51C}" srcId="{6F445288-7FE1-40F6-BBD3-E08CCA13ADAC}" destId="{68ACE427-B862-4DD1-A518-E908C2A45E0F}" srcOrd="1" destOrd="0" parTransId="{52753090-6854-4247-AA16-278117786477}" sibTransId="{66C6B522-B2DA-486D-9800-E16158017AE3}"/>
    <dgm:cxn modelId="{17AD598B-E478-4DB5-9766-370D91494BD1}" type="presOf" srcId="{1E48680F-71F4-4BA4-B7A5-5F9E33073952}" destId="{C83BB4D4-D381-4DEB-9550-AD91C501FEE9}" srcOrd="0" destOrd="0" presId="urn:microsoft.com/office/officeart/2009/layout/CircleArrowProcess"/>
    <dgm:cxn modelId="{4A8553B1-3B6C-46A1-ABCA-41412C88C7A6}" type="presOf" srcId="{3A3D73F1-7403-4427-A658-FEF80264B358}" destId="{371BC688-0A64-411E-81B4-3EC771453D30}" srcOrd="0" destOrd="0" presId="urn:microsoft.com/office/officeart/2009/layout/CircleArrowProcess"/>
    <dgm:cxn modelId="{038CEBB2-3AFA-4671-8A3D-5C69049B4FC9}" type="presOf" srcId="{68ACE427-B862-4DD1-A518-E908C2A45E0F}" destId="{99808E7A-64AF-4D8F-B65E-3EE40C739E91}" srcOrd="0" destOrd="0" presId="urn:microsoft.com/office/officeart/2009/layout/CircleArrowProcess"/>
    <dgm:cxn modelId="{14CDF3E7-69E3-4603-A902-2FEB69ECBBAA}" type="presOf" srcId="{0CD10497-9ECB-4F1B-B4B0-29CCA296CCE2}" destId="{3B0C357C-0CF7-49C7-8E15-A3D09D077854}" srcOrd="0" destOrd="0" presId="urn:microsoft.com/office/officeart/2009/layout/CircleArrowProcess"/>
    <dgm:cxn modelId="{12D079E9-C77E-4726-83DB-ECEDAD16CA3D}" type="presOf" srcId="{6F445288-7FE1-40F6-BBD3-E08CCA13ADAC}" destId="{8353466E-B2C3-428A-864C-74336149418A}" srcOrd="0" destOrd="0" presId="urn:microsoft.com/office/officeart/2009/layout/CircleArrowProcess"/>
    <dgm:cxn modelId="{B7D6C4E9-7E52-4A96-9F8A-6D6A92E0EC66}" type="presOf" srcId="{68F7FA02-9F3D-441B-ACA2-B83E87B39388}" destId="{443B99F9-0872-4B20-ACDD-64C3F6AAF447}" srcOrd="0" destOrd="0" presId="urn:microsoft.com/office/officeart/2009/layout/CircleArrowProcess"/>
    <dgm:cxn modelId="{EC28D441-29C5-474F-B559-5C5796D83E4B}" type="presParOf" srcId="{8353466E-B2C3-428A-864C-74336149418A}" destId="{F0E844DF-D550-4131-B315-C0E096B02B88}" srcOrd="0" destOrd="0" presId="urn:microsoft.com/office/officeart/2009/layout/CircleArrowProcess"/>
    <dgm:cxn modelId="{F3E46B7E-6301-433C-A24A-3E05DFFBF823}" type="presParOf" srcId="{F0E844DF-D550-4131-B315-C0E096B02B88}" destId="{AB707A17-F5B5-4659-A6B8-A7FE5400DB73}" srcOrd="0" destOrd="0" presId="urn:microsoft.com/office/officeart/2009/layout/CircleArrowProcess"/>
    <dgm:cxn modelId="{88757A6B-0976-4C76-8830-1580DDD5D83A}" type="presParOf" srcId="{8353466E-B2C3-428A-864C-74336149418A}" destId="{371BC688-0A64-411E-81B4-3EC771453D30}" srcOrd="1" destOrd="0" presId="urn:microsoft.com/office/officeart/2009/layout/CircleArrowProcess"/>
    <dgm:cxn modelId="{40AF9824-25A1-4E85-A2D3-537E519756B3}" type="presParOf" srcId="{8353466E-B2C3-428A-864C-74336149418A}" destId="{443B99F9-0872-4B20-ACDD-64C3F6AAF447}" srcOrd="2" destOrd="0" presId="urn:microsoft.com/office/officeart/2009/layout/CircleArrowProcess"/>
    <dgm:cxn modelId="{73936FCE-23CA-493D-95BD-705D97D6ECB2}" type="presParOf" srcId="{8353466E-B2C3-428A-864C-74336149418A}" destId="{1F0A5EBB-2410-4784-A7F6-E4F8A8E8BD97}" srcOrd="3" destOrd="0" presId="urn:microsoft.com/office/officeart/2009/layout/CircleArrowProcess"/>
    <dgm:cxn modelId="{D1479BE6-A35B-4489-8DAC-9C748769B76E}" type="presParOf" srcId="{1F0A5EBB-2410-4784-A7F6-E4F8A8E8BD97}" destId="{0138AF3F-6988-4EBF-BF29-9B341186DCB2}" srcOrd="0" destOrd="0" presId="urn:microsoft.com/office/officeart/2009/layout/CircleArrowProcess"/>
    <dgm:cxn modelId="{2C17F035-5327-4152-80AA-D7377E7EA32C}" type="presParOf" srcId="{8353466E-B2C3-428A-864C-74336149418A}" destId="{3B0C357C-0CF7-49C7-8E15-A3D09D077854}" srcOrd="4" destOrd="0" presId="urn:microsoft.com/office/officeart/2009/layout/CircleArrowProcess"/>
    <dgm:cxn modelId="{DE0B8703-6E86-4BF8-B1F5-CD839CAB61BA}" type="presParOf" srcId="{8353466E-B2C3-428A-864C-74336149418A}" destId="{99808E7A-64AF-4D8F-B65E-3EE40C739E91}" srcOrd="5" destOrd="0" presId="urn:microsoft.com/office/officeart/2009/layout/CircleArrowProcess"/>
    <dgm:cxn modelId="{D3BB41C8-E902-4724-8777-23CFFBF32C54}" type="presParOf" srcId="{8353466E-B2C3-428A-864C-74336149418A}" destId="{0D22B9D1-38E1-4171-B5E1-288BDF14D946}" srcOrd="6" destOrd="0" presId="urn:microsoft.com/office/officeart/2009/layout/CircleArrowProcess"/>
    <dgm:cxn modelId="{A7CDB904-D713-47BF-B445-67F7DB4049DB}" type="presParOf" srcId="{0D22B9D1-38E1-4171-B5E1-288BDF14D946}" destId="{190C382E-BF8E-4A03-AB6D-29C845042CD3}" srcOrd="0" destOrd="0" presId="urn:microsoft.com/office/officeart/2009/layout/CircleArrowProcess"/>
    <dgm:cxn modelId="{3BCB2F91-F852-485E-840D-AD648C1BEDF4}" type="presParOf" srcId="{8353466E-B2C3-428A-864C-74336149418A}" destId="{308B6CCB-6727-4B04-A7A7-F410497531E8}" srcOrd="7" destOrd="0" presId="urn:microsoft.com/office/officeart/2009/layout/CircleArrowProcess"/>
    <dgm:cxn modelId="{959C907A-77DD-47FC-8224-28054CD45870}" type="presParOf" srcId="{8353466E-B2C3-428A-864C-74336149418A}" destId="{C83BB4D4-D381-4DEB-9550-AD91C501FEE9}" srcOrd="8" destOrd="0" presId="urn:microsoft.com/office/officeart/2009/layout/CircleArrow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C5B242-91F6-4892-845E-F1C41B3F1431}" type="doc">
      <dgm:prSet loTypeId="urn:microsoft.com/office/officeart/2005/8/layout/target3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B670ED-4B3D-415A-B1F4-7C4DB4F91D97}">
      <dgm:prSet/>
      <dgm:spPr/>
      <dgm:t>
        <a:bodyPr/>
        <a:lstStyle/>
        <a:p>
          <a:pPr rtl="0"/>
          <a:r>
            <a:rPr lang="en-US" b="0" i="0" dirty="0">
              <a:latin typeface="Baskerville Old Face" pitchFamily="18" charset="0"/>
            </a:rPr>
            <a:t>“Demonstration of nutrient rich recipes and nutrition education in 20 villages of </a:t>
          </a:r>
          <a:r>
            <a:rPr lang="en-US" b="0" i="0" dirty="0" err="1">
              <a:latin typeface="Baskerville Old Face" pitchFamily="18" charset="0"/>
            </a:rPr>
            <a:t>Atchutapuram</a:t>
          </a:r>
          <a:r>
            <a:rPr lang="en-US" b="0" i="0" dirty="0">
              <a:latin typeface="Baskerville Old Face" pitchFamily="18" charset="0"/>
            </a:rPr>
            <a:t>, </a:t>
          </a:r>
          <a:r>
            <a:rPr lang="en-US" b="0" i="0" dirty="0" err="1">
              <a:latin typeface="Baskerville Old Face" pitchFamily="18" charset="0"/>
            </a:rPr>
            <a:t>Anakapalli</a:t>
          </a:r>
          <a:r>
            <a:rPr lang="en-US" b="0" i="0" dirty="0">
              <a:latin typeface="Baskerville Old Face" pitchFamily="18" charset="0"/>
            </a:rPr>
            <a:t>” supported by </a:t>
          </a:r>
          <a:r>
            <a:rPr lang="en-US" b="0" i="0" dirty="0" err="1">
              <a:latin typeface="Baskerville Old Face" pitchFamily="18" charset="0"/>
            </a:rPr>
            <a:t>Vijaya</a:t>
          </a:r>
          <a:r>
            <a:rPr lang="en-US" b="0" i="0" dirty="0">
              <a:latin typeface="Baskerville Old Face" pitchFamily="18" charset="0"/>
            </a:rPr>
            <a:t> </a:t>
          </a:r>
          <a:r>
            <a:rPr lang="en-US" b="0" i="0" dirty="0" err="1">
              <a:latin typeface="Baskerville Old Face" pitchFamily="18" charset="0"/>
            </a:rPr>
            <a:t>Vahini</a:t>
          </a:r>
          <a:r>
            <a:rPr lang="en-US" b="0" i="0" dirty="0">
              <a:latin typeface="Baskerville Old Face" pitchFamily="18" charset="0"/>
            </a:rPr>
            <a:t> Charitable Foundation (Tata Trust). </a:t>
          </a:r>
          <a:endParaRPr lang="en-US" b="0" dirty="0">
            <a:latin typeface="Baskerville Old Face" pitchFamily="18" charset="0"/>
          </a:endParaRPr>
        </a:p>
      </dgm:t>
    </dgm:pt>
    <dgm:pt modelId="{3B2D7286-6925-4773-9764-B7FBFCB7632A}" type="parTrans" cxnId="{BA6913C6-76A9-41A0-9E5C-71C4A8D43E65}">
      <dgm:prSet/>
      <dgm:spPr/>
      <dgm:t>
        <a:bodyPr/>
        <a:lstStyle/>
        <a:p>
          <a:endParaRPr lang="en-US"/>
        </a:p>
      </dgm:t>
    </dgm:pt>
    <dgm:pt modelId="{2474F0EF-9CAA-41F0-AAE0-92CFF9426BA9}" type="sibTrans" cxnId="{BA6913C6-76A9-41A0-9E5C-71C4A8D43E65}">
      <dgm:prSet/>
      <dgm:spPr/>
      <dgm:t>
        <a:bodyPr/>
        <a:lstStyle/>
        <a:p>
          <a:endParaRPr lang="en-US"/>
        </a:p>
      </dgm:t>
    </dgm:pt>
    <dgm:pt modelId="{DD8BB417-54E6-499C-AFB1-4AE5AF8F852A}">
      <dgm:prSet custT="1"/>
      <dgm:spPr/>
      <dgm:t>
        <a:bodyPr/>
        <a:lstStyle/>
        <a:p>
          <a:pPr rtl="0"/>
          <a:r>
            <a:rPr lang="en-US" sz="2000" b="0" i="0" dirty="0">
              <a:latin typeface="Baskerville Old Face" pitchFamily="18" charset="0"/>
            </a:rPr>
            <a:t>Prepared a book on menu plans for Pregnant &amp; lactating mothers at ICDS centers, (completed in </a:t>
          </a:r>
          <a:r>
            <a:rPr lang="en-US" sz="2000" b="0" i="0" u="sng" dirty="0">
              <a:latin typeface="Baskerville Old Face" pitchFamily="18" charset="0"/>
            </a:rPr>
            <a:t>May 2023)</a:t>
          </a:r>
          <a:endParaRPr lang="en-US" sz="2000" dirty="0">
            <a:latin typeface="Baskerville Old Face" pitchFamily="18" charset="0"/>
          </a:endParaRPr>
        </a:p>
      </dgm:t>
    </dgm:pt>
    <dgm:pt modelId="{232EE8B1-D110-46D1-A7CB-6C56F71297B6}" type="parTrans" cxnId="{E2104B54-B0CA-4DCB-9D1D-29735EEB649F}">
      <dgm:prSet/>
      <dgm:spPr/>
      <dgm:t>
        <a:bodyPr/>
        <a:lstStyle/>
        <a:p>
          <a:endParaRPr lang="en-US"/>
        </a:p>
      </dgm:t>
    </dgm:pt>
    <dgm:pt modelId="{886E4A9D-16F1-4C7F-8CF2-72D43E99104A}" type="sibTrans" cxnId="{E2104B54-B0CA-4DCB-9D1D-29735EEB649F}">
      <dgm:prSet/>
      <dgm:spPr/>
      <dgm:t>
        <a:bodyPr/>
        <a:lstStyle/>
        <a:p>
          <a:endParaRPr lang="en-US"/>
        </a:p>
      </dgm:t>
    </dgm:pt>
    <dgm:pt modelId="{B2B76ACE-B996-42FB-9C7B-0BA5EA9440A6}" type="pres">
      <dgm:prSet presAssocID="{2FC5B242-91F6-4892-845E-F1C41B3F143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60DAF18-5244-42E5-B05F-43A180B886D9}" type="pres">
      <dgm:prSet presAssocID="{0FB670ED-4B3D-415A-B1F4-7C4DB4F91D97}" presName="circle1" presStyleLbl="node1" presStyleIdx="0" presStyleCnt="2"/>
      <dgm:spPr/>
    </dgm:pt>
    <dgm:pt modelId="{B1E48323-B817-4D6E-BBB4-DD1794756765}" type="pres">
      <dgm:prSet presAssocID="{0FB670ED-4B3D-415A-B1F4-7C4DB4F91D97}" presName="space" presStyleCnt="0"/>
      <dgm:spPr/>
    </dgm:pt>
    <dgm:pt modelId="{3F11CD34-AD2D-4C8E-BCCA-518E5B389343}" type="pres">
      <dgm:prSet presAssocID="{0FB670ED-4B3D-415A-B1F4-7C4DB4F91D97}" presName="rect1" presStyleLbl="alignAcc1" presStyleIdx="0" presStyleCnt="2" custLinFactY="-100000" custLinFactNeighborX="1465" custLinFactNeighborY="-141172"/>
      <dgm:spPr/>
    </dgm:pt>
    <dgm:pt modelId="{22006BF8-27FF-4E0D-A2EE-F924E5886EAE}" type="pres">
      <dgm:prSet presAssocID="{DD8BB417-54E6-499C-AFB1-4AE5AF8F852A}" presName="vertSpace2" presStyleLbl="node1" presStyleIdx="0" presStyleCnt="2"/>
      <dgm:spPr/>
    </dgm:pt>
    <dgm:pt modelId="{A58DF5A3-F8FF-4F35-91AA-D183B6159464}" type="pres">
      <dgm:prSet presAssocID="{DD8BB417-54E6-499C-AFB1-4AE5AF8F852A}" presName="circle2" presStyleLbl="node1" presStyleIdx="1" presStyleCnt="2"/>
      <dgm:spPr/>
    </dgm:pt>
    <dgm:pt modelId="{C9F1637C-AC20-4D70-8ABD-B94BD3038D6D}" type="pres">
      <dgm:prSet presAssocID="{DD8BB417-54E6-499C-AFB1-4AE5AF8F852A}" presName="rect2" presStyleLbl="alignAcc1" presStyleIdx="1" presStyleCnt="2"/>
      <dgm:spPr/>
    </dgm:pt>
    <dgm:pt modelId="{0AA0FF02-E838-4FA5-BB6A-38572E62E98E}" type="pres">
      <dgm:prSet presAssocID="{0FB670ED-4B3D-415A-B1F4-7C4DB4F91D97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0C1E9A06-D804-436D-990B-55E60A8B9AFE}" type="pres">
      <dgm:prSet presAssocID="{DD8BB417-54E6-499C-AFB1-4AE5AF8F852A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5ECC941D-4C29-495B-AF66-AD55F4D09AB3}" type="presOf" srcId="{2FC5B242-91F6-4892-845E-F1C41B3F1431}" destId="{B2B76ACE-B996-42FB-9C7B-0BA5EA9440A6}" srcOrd="0" destOrd="0" presId="urn:microsoft.com/office/officeart/2005/8/layout/target3"/>
    <dgm:cxn modelId="{C0EC6E4A-DB95-42DA-A5FE-6D7B56B037D5}" type="presOf" srcId="{0FB670ED-4B3D-415A-B1F4-7C4DB4F91D97}" destId="{3F11CD34-AD2D-4C8E-BCCA-518E5B389343}" srcOrd="0" destOrd="0" presId="urn:microsoft.com/office/officeart/2005/8/layout/target3"/>
    <dgm:cxn modelId="{E2104B54-B0CA-4DCB-9D1D-29735EEB649F}" srcId="{2FC5B242-91F6-4892-845E-F1C41B3F1431}" destId="{DD8BB417-54E6-499C-AFB1-4AE5AF8F852A}" srcOrd="1" destOrd="0" parTransId="{232EE8B1-D110-46D1-A7CB-6C56F71297B6}" sibTransId="{886E4A9D-16F1-4C7F-8CF2-72D43E99104A}"/>
    <dgm:cxn modelId="{3E521355-ED1A-40DA-AE9D-9E411C256F96}" type="presOf" srcId="{0FB670ED-4B3D-415A-B1F4-7C4DB4F91D97}" destId="{0AA0FF02-E838-4FA5-BB6A-38572E62E98E}" srcOrd="1" destOrd="0" presId="urn:microsoft.com/office/officeart/2005/8/layout/target3"/>
    <dgm:cxn modelId="{BE61A6A5-A875-49CD-A802-5DF8297FB39F}" type="presOf" srcId="{DD8BB417-54E6-499C-AFB1-4AE5AF8F852A}" destId="{C9F1637C-AC20-4D70-8ABD-B94BD3038D6D}" srcOrd="0" destOrd="0" presId="urn:microsoft.com/office/officeart/2005/8/layout/target3"/>
    <dgm:cxn modelId="{BA6913C6-76A9-41A0-9E5C-71C4A8D43E65}" srcId="{2FC5B242-91F6-4892-845E-F1C41B3F1431}" destId="{0FB670ED-4B3D-415A-B1F4-7C4DB4F91D97}" srcOrd="0" destOrd="0" parTransId="{3B2D7286-6925-4773-9764-B7FBFCB7632A}" sibTransId="{2474F0EF-9CAA-41F0-AAE0-92CFF9426BA9}"/>
    <dgm:cxn modelId="{A4C576E7-CF68-4455-AF4C-B9A4AA91524E}" type="presOf" srcId="{DD8BB417-54E6-499C-AFB1-4AE5AF8F852A}" destId="{0C1E9A06-D804-436D-990B-55E60A8B9AFE}" srcOrd="1" destOrd="0" presId="urn:microsoft.com/office/officeart/2005/8/layout/target3"/>
    <dgm:cxn modelId="{E7B7AB05-2879-4CE7-8790-BF7C4DD03F17}" type="presParOf" srcId="{B2B76ACE-B996-42FB-9C7B-0BA5EA9440A6}" destId="{F60DAF18-5244-42E5-B05F-43A180B886D9}" srcOrd="0" destOrd="0" presId="urn:microsoft.com/office/officeart/2005/8/layout/target3"/>
    <dgm:cxn modelId="{C5336924-C5C6-4C95-BCF6-F76497489B39}" type="presParOf" srcId="{B2B76ACE-B996-42FB-9C7B-0BA5EA9440A6}" destId="{B1E48323-B817-4D6E-BBB4-DD1794756765}" srcOrd="1" destOrd="0" presId="urn:microsoft.com/office/officeart/2005/8/layout/target3"/>
    <dgm:cxn modelId="{A3333F5E-C6E9-493A-AA3C-CF28BA35B40F}" type="presParOf" srcId="{B2B76ACE-B996-42FB-9C7B-0BA5EA9440A6}" destId="{3F11CD34-AD2D-4C8E-BCCA-518E5B389343}" srcOrd="2" destOrd="0" presId="urn:microsoft.com/office/officeart/2005/8/layout/target3"/>
    <dgm:cxn modelId="{73902C5E-8077-40B9-8806-4EE881450DD3}" type="presParOf" srcId="{B2B76ACE-B996-42FB-9C7B-0BA5EA9440A6}" destId="{22006BF8-27FF-4E0D-A2EE-F924E5886EAE}" srcOrd="3" destOrd="0" presId="urn:microsoft.com/office/officeart/2005/8/layout/target3"/>
    <dgm:cxn modelId="{4EDDFF81-DF0E-4AD8-95DB-45E85470466D}" type="presParOf" srcId="{B2B76ACE-B996-42FB-9C7B-0BA5EA9440A6}" destId="{A58DF5A3-F8FF-4F35-91AA-D183B6159464}" srcOrd="4" destOrd="0" presId="urn:microsoft.com/office/officeart/2005/8/layout/target3"/>
    <dgm:cxn modelId="{C66B57D1-E5CC-4C31-9422-36A09F6983C6}" type="presParOf" srcId="{B2B76ACE-B996-42FB-9C7B-0BA5EA9440A6}" destId="{C9F1637C-AC20-4D70-8ABD-B94BD3038D6D}" srcOrd="5" destOrd="0" presId="urn:microsoft.com/office/officeart/2005/8/layout/target3"/>
    <dgm:cxn modelId="{B5A4A481-7962-464C-9A96-DB571862B9CE}" type="presParOf" srcId="{B2B76ACE-B996-42FB-9C7B-0BA5EA9440A6}" destId="{0AA0FF02-E838-4FA5-BB6A-38572E62E98E}" srcOrd="6" destOrd="0" presId="urn:microsoft.com/office/officeart/2005/8/layout/target3"/>
    <dgm:cxn modelId="{E0D02946-9E72-40B4-AA6A-4FD93117FD52}" type="presParOf" srcId="{B2B76ACE-B996-42FB-9C7B-0BA5EA9440A6}" destId="{0C1E9A06-D804-436D-990B-55E60A8B9AFE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507EBF-014A-4267-A501-3A5D468CE715}" type="doc">
      <dgm:prSet loTypeId="urn:microsoft.com/office/officeart/2005/8/layout/vList6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2500F21-2BE3-4DE0-AA0A-A12888394E09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Narrow" pitchFamily="34" charset="0"/>
            </a:rPr>
            <a:t>T. </a:t>
          </a:r>
          <a:r>
            <a:rPr lang="en-US" sz="2000" dirty="0" err="1">
              <a:solidFill>
                <a:schemeClr val="tx1"/>
              </a:solidFill>
              <a:latin typeface="Arial Narrow" pitchFamily="34" charset="0"/>
            </a:rPr>
            <a:t>Lavanya</a:t>
          </a:r>
          <a:endParaRPr lang="en-US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5E4A02C0-4ACE-4F5F-A1F0-E967FD438D85}" type="sibTrans" cxnId="{9EDC7B47-655E-4A7A-9D51-67FF1C2DC17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16E928-38BC-4A3B-AB4D-7B587617E314}" type="parTrans" cxnId="{9EDC7B47-655E-4A7A-9D51-67FF1C2DC17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B65799-FF74-4FAE-83B2-697C6983FC77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Narrow" pitchFamily="34" charset="0"/>
            </a:rPr>
            <a:t>DSL </a:t>
          </a:r>
          <a:r>
            <a:rPr lang="en-US" sz="2000" dirty="0" err="1">
              <a:solidFill>
                <a:schemeClr val="tx1"/>
              </a:solidFill>
              <a:latin typeface="Arial Narrow" pitchFamily="34" charset="0"/>
            </a:rPr>
            <a:t>Sravani</a:t>
          </a:r>
          <a:endParaRPr lang="en-US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0AF65AD1-4838-466A-B129-0DCCE5062AFD}" type="sibTrans" cxnId="{2D740B82-1E40-4A6F-9596-CBB830E98C7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885EA4D-E427-49DF-9F33-A0E89659B6F1}" type="parTrans" cxnId="{2D740B82-1E40-4A6F-9596-CBB830E98C7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563719-EF40-461E-BE97-951216758AC7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Narrow" pitchFamily="34" charset="0"/>
            </a:rPr>
            <a:t>A Naga Raju</a:t>
          </a:r>
        </a:p>
      </dgm:t>
    </dgm:pt>
    <dgm:pt modelId="{EBDE936E-2C84-460F-BB06-6D6D78FC3C50}" type="sibTrans" cxnId="{0494636E-FD20-48FB-B9A0-E6428BBB75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5681C33-87A8-43D9-8635-74F92C0D76CE}" type="parTrans" cxnId="{0494636E-FD20-48FB-B9A0-E6428BBB753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AF24FB8-61BA-4590-91FC-13E8127C03ED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Narrow" pitchFamily="34" charset="0"/>
            </a:rPr>
            <a:t>N Swetha Sree</a:t>
          </a:r>
        </a:p>
      </dgm:t>
    </dgm:pt>
    <dgm:pt modelId="{11C8E78D-F0C5-4AA4-ADA3-0935F3F9ABC2}" type="sibTrans" cxnId="{429DCF52-3C72-4429-A690-3CA1489C142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4A775D-AA2B-4ECA-A5E2-054307377534}" type="parTrans" cxnId="{429DCF52-3C72-4429-A690-3CA1489C142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CBF1E14-3E02-4C00-99D4-E6B3D6D06D9B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Narrow" pitchFamily="34" charset="0"/>
            </a:rPr>
            <a:t>N </a:t>
          </a:r>
          <a:r>
            <a:rPr lang="en-US" sz="2000" dirty="0" err="1">
              <a:solidFill>
                <a:schemeClr val="tx1"/>
              </a:solidFill>
              <a:latin typeface="Arial Narrow" pitchFamily="34" charset="0"/>
            </a:rPr>
            <a:t>Sirisha</a:t>
          </a:r>
          <a:endParaRPr lang="en-US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B2913B0D-61B1-45BB-98EE-8B5AAD3D0481}" type="sibTrans" cxnId="{55DE4565-5FBC-483E-A57A-13094E7285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D8D645-2737-4035-B8F6-086B6C95F33E}" type="parTrans" cxnId="{55DE4565-5FBC-483E-A57A-13094E7285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C09E0B8-4EA0-4B4E-B5F2-D957247583A4}">
      <dgm:prSet custT="1"/>
      <dgm:spPr/>
      <dgm:t>
        <a:bodyPr/>
        <a:lstStyle/>
        <a:p>
          <a:r>
            <a:rPr lang="en-US" sz="2000" dirty="0" err="1">
              <a:solidFill>
                <a:schemeClr val="tx1"/>
              </a:solidFill>
              <a:latin typeface="Arial Narrow" pitchFamily="34" charset="0"/>
            </a:rPr>
            <a:t>Trishita</a:t>
          </a:r>
          <a:r>
            <a:rPr lang="en-US" sz="2400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 Narrow" pitchFamily="34" charset="0"/>
            </a:rPr>
            <a:t>Issar</a:t>
          </a:r>
          <a:endParaRPr lang="en-US" sz="2400" dirty="0">
            <a:solidFill>
              <a:schemeClr val="tx1"/>
            </a:solidFill>
            <a:latin typeface="Arial Narrow" pitchFamily="34" charset="0"/>
          </a:endParaRPr>
        </a:p>
      </dgm:t>
    </dgm:pt>
    <dgm:pt modelId="{CBCBE967-A054-4E49-8B93-71CA2009C873}" type="sibTrans" cxnId="{89611A15-57AE-4B3D-A115-E85BD06E29A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2C0ADD4-5894-4478-B747-F91D54534CBA}" type="parTrans" cxnId="{89611A15-57AE-4B3D-A115-E85BD06E29A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7C03E92-40B1-4FA1-9B69-EA69BA470C62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Narrow" pitchFamily="34" charset="0"/>
            </a:rPr>
            <a:t>A. Praveen</a:t>
          </a:r>
        </a:p>
      </dgm:t>
    </dgm:pt>
    <dgm:pt modelId="{ED4DAEFE-F174-43C6-A2AF-29EE5EC84E92}" type="sibTrans" cxnId="{85ECF67F-F9FC-4AF2-BF5E-4A6B2E4D82B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51AA18-22B4-487E-AE67-2E0DE163154C}" type="parTrans" cxnId="{85ECF67F-F9FC-4AF2-BF5E-4A6B2E4D82B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0EA4965-93CB-4934-B1CA-111DE29E46F0}">
      <dgm:prSet phldrT="[Text]" custT="1"/>
      <dgm:spPr/>
      <dgm:t>
        <a:bodyPr/>
        <a:lstStyle/>
        <a:p>
          <a:pPr rtl="0"/>
          <a:r>
            <a:rPr lang="en-IN" sz="1400" b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Army Dietician</a:t>
          </a:r>
          <a:endParaRPr lang="en-US" sz="1400" b="1" dirty="0">
            <a:solidFill>
              <a:srgbClr val="000000"/>
            </a:solidFill>
          </a:endParaRPr>
        </a:p>
      </dgm:t>
    </dgm:pt>
    <dgm:pt modelId="{F46086CC-B677-401A-A477-9D1622E8689B}">
      <dgm:prSet phldrT="[Text]" custT="1"/>
      <dgm:spPr/>
      <dgm:t>
        <a:bodyPr/>
        <a:lstStyle/>
        <a:p>
          <a:r>
            <a:rPr lang="en-US" sz="2000" b="0" dirty="0">
              <a:solidFill>
                <a:schemeClr val="tx1"/>
              </a:solidFill>
              <a:latin typeface="Arial Narrow" pitchFamily="34" charset="0"/>
            </a:rPr>
            <a:t>G. </a:t>
          </a:r>
          <a:r>
            <a:rPr lang="en-US" sz="2000" b="0" dirty="0" err="1">
              <a:solidFill>
                <a:schemeClr val="tx1"/>
              </a:solidFill>
              <a:latin typeface="Arial Narrow" pitchFamily="34" charset="0"/>
            </a:rPr>
            <a:t>Raju</a:t>
          </a:r>
          <a:endParaRPr lang="en-US" sz="2000" b="0" dirty="0">
            <a:solidFill>
              <a:schemeClr val="tx1"/>
            </a:solidFill>
            <a:latin typeface="Arial Narrow" pitchFamily="34" charset="0"/>
          </a:endParaRPr>
        </a:p>
      </dgm:t>
    </dgm:pt>
    <dgm:pt modelId="{3555273B-90E8-498D-87DD-5658784663E2}" type="sibTrans" cxnId="{AC540340-76AF-4401-9CC1-81FDBC54A3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E83716-D6AE-44D1-930E-18F21737C164}" type="parTrans" cxnId="{AC540340-76AF-4401-9CC1-81FDBC54A3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182781-8303-4946-B4BE-393155A5626D}" type="sibTrans" cxnId="{261BEA21-BECE-4B11-866F-077E0DB27E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D8AE414-73D8-464A-A7AD-696FEC4A08EC}" type="parTrans" cxnId="{261BEA21-BECE-4B11-866F-077E0DB27E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A787F85-8C28-4AA1-8EBC-A93B5314E052}">
      <dgm:prSet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British Biologicals</a:t>
          </a:r>
        </a:p>
      </dgm:t>
    </dgm:pt>
    <dgm:pt modelId="{D55D8262-D2AE-4E12-A057-00A2E8B48E38}" type="parTrans" cxnId="{CB94E53B-B39D-471E-8BFE-E2476E84E2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3E9F23F-8B5B-4514-A0DF-4B58DA0A6883}" type="sibTrans" cxnId="{CB94E53B-B39D-471E-8BFE-E2476E84E2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7473BCB-EC60-438D-87DB-EE98802C7591}">
      <dgm:prSet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Director, </a:t>
          </a:r>
          <a:r>
            <a:rPr lang="en-US" sz="1600" b="1" dirty="0">
              <a:solidFill>
                <a:schemeClr val="tx1"/>
              </a:solidFill>
            </a:rPr>
            <a:t>Diet</a:t>
          </a:r>
          <a:r>
            <a:rPr lang="en-US" sz="1200" b="1" dirty="0">
              <a:solidFill>
                <a:schemeClr val="tx1"/>
              </a:solidFill>
            </a:rPr>
            <a:t> solutions, Visakhapatnam</a:t>
          </a:r>
        </a:p>
      </dgm:t>
    </dgm:pt>
    <dgm:pt modelId="{DD9970B6-7CC0-48BD-81A2-6CBAF56F3B2A}" type="parTrans" cxnId="{F87547C3-A97E-4070-9A44-14E91E0961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65B1B5-114E-46A1-A61C-CA07F25EC203}" type="sibTrans" cxnId="{F87547C3-A97E-4070-9A44-14E91E0961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6574A18-4C5D-4751-94DA-B2D6A58EB0D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Chief Dietitian, KIMS ICON Hospital</a:t>
          </a:r>
        </a:p>
      </dgm:t>
    </dgm:pt>
    <dgm:pt modelId="{4F317B1B-5BAC-43C5-93DC-9397EBFFDA2B}" type="parTrans" cxnId="{122E65B5-D29A-41B8-9242-34387D3F5D3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C790339-EE4F-40CF-A3FF-D29AF73B09D7}" type="sibTrans" cxnId="{122E65B5-D29A-41B8-9242-34387D3F5D3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504F7A7-B315-4AC4-8AEA-4C5B4A2DEA0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Senior Dietitian, Apollo hospitals, Hyderabad</a:t>
          </a:r>
        </a:p>
      </dgm:t>
    </dgm:pt>
    <dgm:pt modelId="{FBC10F43-1AAB-44D8-A993-71B0E6198499}" type="parTrans" cxnId="{FA38F165-FBB6-4B04-94C3-60FABFD35CA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5D6A81-6B1B-47BA-82D2-AFA9C5D0A16F}" type="sibTrans" cxnId="{FA38F165-FBB6-4B04-94C3-60FABFD35CA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2A4751-69DC-4176-9D9F-6DDDFF71E79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CEO, </a:t>
          </a:r>
          <a:r>
            <a:rPr lang="en-US" b="1" dirty="0" err="1">
              <a:solidFill>
                <a:schemeClr val="tx1"/>
              </a:solidFill>
            </a:rPr>
            <a:t>Suman</a:t>
          </a:r>
          <a:r>
            <a:rPr lang="en-US" b="1" dirty="0">
              <a:solidFill>
                <a:schemeClr val="tx1"/>
              </a:solidFill>
            </a:rPr>
            <a:t> Television</a:t>
          </a:r>
        </a:p>
      </dgm:t>
    </dgm:pt>
    <dgm:pt modelId="{B58064E3-9E17-478C-9D45-E6671DE37AD5}" type="parTrans" cxnId="{B690EA63-8923-4DF5-8CDB-11CA1B415E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BCBB47-01CD-40C6-99E2-13C5E6085E14}" type="sibTrans" cxnId="{B690EA63-8923-4DF5-8CDB-11CA1B415E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9C1609-2418-44F0-83B8-1D284FECE61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Division of Nutritional sciences, Cornell University, Ithaca, NY, USA</a:t>
          </a:r>
        </a:p>
      </dgm:t>
    </dgm:pt>
    <dgm:pt modelId="{B4704A78-BEE1-4690-A1BE-17BD446AE3BD}" type="parTrans" cxnId="{1EAD1844-4A7C-455E-80D5-F2A36C09B0D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9D4BB3-A01D-4F22-AFD2-834272928715}" type="sibTrans" cxnId="{1EAD1844-4A7C-455E-80D5-F2A36C09B0D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5CEDC1-1CBA-44E6-8B16-657647C0577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Senior Nutritionist, </a:t>
          </a:r>
          <a:r>
            <a:rPr lang="en-US" b="1" dirty="0" err="1">
              <a:solidFill>
                <a:schemeClr val="tx1"/>
              </a:solidFill>
            </a:rPr>
            <a:t>Nutraceutical</a:t>
          </a:r>
          <a:r>
            <a:rPr lang="en-US" b="1" dirty="0">
              <a:solidFill>
                <a:schemeClr val="tx1"/>
              </a:solidFill>
            </a:rPr>
            <a:t> Division, Lee </a:t>
          </a:r>
          <a:r>
            <a:rPr lang="en-US" b="1" dirty="0" err="1">
              <a:solidFill>
                <a:schemeClr val="tx1"/>
              </a:solidFill>
            </a:rPr>
            <a:t>Pharma</a:t>
          </a:r>
          <a:r>
            <a:rPr lang="en-US" b="1" dirty="0">
              <a:solidFill>
                <a:schemeClr val="tx1"/>
              </a:solidFill>
            </a:rPr>
            <a:t> Ltd</a:t>
          </a:r>
        </a:p>
      </dgm:t>
    </dgm:pt>
    <dgm:pt modelId="{D2DE00E7-CAAA-465F-864D-A97F5D4F79F3}" type="parTrans" cxnId="{EE320B18-39D1-4244-BAEB-E323B2A820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1E78429-B237-4DC2-AB04-2AB8912DF0C8}" type="sibTrans" cxnId="{EE320B18-39D1-4244-BAEB-E323B2A820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B86175E-39C1-4E75-96D3-236D1EB6F653}" type="pres">
      <dgm:prSet presAssocID="{5F507EBF-014A-4267-A501-3A5D468CE715}" presName="Name0" presStyleCnt="0">
        <dgm:presLayoutVars>
          <dgm:dir/>
          <dgm:animLvl val="lvl"/>
          <dgm:resizeHandles/>
        </dgm:presLayoutVars>
      </dgm:prSet>
      <dgm:spPr/>
    </dgm:pt>
    <dgm:pt modelId="{1C9E522F-D2D7-4833-BB0B-3EB8719B5D5D}" type="pres">
      <dgm:prSet presAssocID="{F46086CC-B677-401A-A477-9D1622E8689B}" presName="linNode" presStyleCnt="0"/>
      <dgm:spPr/>
    </dgm:pt>
    <dgm:pt modelId="{A4B4E394-2D71-475A-9D68-A42554706D91}" type="pres">
      <dgm:prSet presAssocID="{F46086CC-B677-401A-A477-9D1622E8689B}" presName="parentShp" presStyleLbl="node1" presStyleIdx="0" presStyleCnt="8">
        <dgm:presLayoutVars>
          <dgm:bulletEnabled val="1"/>
        </dgm:presLayoutVars>
      </dgm:prSet>
      <dgm:spPr/>
    </dgm:pt>
    <dgm:pt modelId="{6E4EEB41-782C-442F-B924-2B677B471210}" type="pres">
      <dgm:prSet presAssocID="{F46086CC-B677-401A-A477-9D1622E8689B}" presName="childShp" presStyleLbl="bgAccFollowNode1" presStyleIdx="0" presStyleCnt="8">
        <dgm:presLayoutVars>
          <dgm:bulletEnabled val="1"/>
        </dgm:presLayoutVars>
      </dgm:prSet>
      <dgm:spPr/>
    </dgm:pt>
    <dgm:pt modelId="{6DF9E804-5C73-4F60-B214-3D77B431D267}" type="pres">
      <dgm:prSet presAssocID="{3555273B-90E8-498D-87DD-5658784663E2}" presName="spacing" presStyleCnt="0"/>
      <dgm:spPr/>
    </dgm:pt>
    <dgm:pt modelId="{8EEBE2D5-6C95-4BEA-96A8-B08C46AD2DEE}" type="pres">
      <dgm:prSet presAssocID="{07C03E92-40B1-4FA1-9B69-EA69BA470C62}" presName="linNode" presStyleCnt="0"/>
      <dgm:spPr/>
    </dgm:pt>
    <dgm:pt modelId="{22532881-0CD7-4801-953E-BA9E8A692081}" type="pres">
      <dgm:prSet presAssocID="{07C03E92-40B1-4FA1-9B69-EA69BA470C62}" presName="parentShp" presStyleLbl="node1" presStyleIdx="1" presStyleCnt="8">
        <dgm:presLayoutVars>
          <dgm:bulletEnabled val="1"/>
        </dgm:presLayoutVars>
      </dgm:prSet>
      <dgm:spPr/>
    </dgm:pt>
    <dgm:pt modelId="{1226AA41-61A6-4E45-932B-3D88FFEBF31B}" type="pres">
      <dgm:prSet presAssocID="{07C03E92-40B1-4FA1-9B69-EA69BA470C62}" presName="childShp" presStyleLbl="bgAccFollowNode1" presStyleIdx="1" presStyleCnt="8">
        <dgm:presLayoutVars>
          <dgm:bulletEnabled val="1"/>
        </dgm:presLayoutVars>
      </dgm:prSet>
      <dgm:spPr/>
    </dgm:pt>
    <dgm:pt modelId="{E891D3C9-A16F-4742-AE63-D899D4F052D2}" type="pres">
      <dgm:prSet presAssocID="{ED4DAEFE-F174-43C6-A2AF-29EE5EC84E92}" presName="spacing" presStyleCnt="0"/>
      <dgm:spPr/>
    </dgm:pt>
    <dgm:pt modelId="{CE5BDDC9-60BA-40E9-A17B-48E10289406A}" type="pres">
      <dgm:prSet presAssocID="{8C09E0B8-4EA0-4B4E-B5F2-D957247583A4}" presName="linNode" presStyleCnt="0"/>
      <dgm:spPr/>
    </dgm:pt>
    <dgm:pt modelId="{75B7BE08-79D3-49BA-91DF-AC81D45E518E}" type="pres">
      <dgm:prSet presAssocID="{8C09E0B8-4EA0-4B4E-B5F2-D957247583A4}" presName="parentShp" presStyleLbl="node1" presStyleIdx="2" presStyleCnt="8">
        <dgm:presLayoutVars>
          <dgm:bulletEnabled val="1"/>
        </dgm:presLayoutVars>
      </dgm:prSet>
      <dgm:spPr/>
    </dgm:pt>
    <dgm:pt modelId="{8BC72B4C-3FA4-4CFA-8C8A-7F0B29F78722}" type="pres">
      <dgm:prSet presAssocID="{8C09E0B8-4EA0-4B4E-B5F2-D957247583A4}" presName="childShp" presStyleLbl="bgAccFollowNode1" presStyleIdx="2" presStyleCnt="8">
        <dgm:presLayoutVars>
          <dgm:bulletEnabled val="1"/>
        </dgm:presLayoutVars>
      </dgm:prSet>
      <dgm:spPr/>
    </dgm:pt>
    <dgm:pt modelId="{54BB70BD-CB57-4FF3-BEC2-94635BF459F6}" type="pres">
      <dgm:prSet presAssocID="{CBCBE967-A054-4E49-8B93-71CA2009C873}" presName="spacing" presStyleCnt="0"/>
      <dgm:spPr/>
    </dgm:pt>
    <dgm:pt modelId="{C85FC845-240B-4783-A773-9984B801CE1E}" type="pres">
      <dgm:prSet presAssocID="{5CBF1E14-3E02-4C00-99D4-E6B3D6D06D9B}" presName="linNode" presStyleCnt="0"/>
      <dgm:spPr/>
    </dgm:pt>
    <dgm:pt modelId="{C8C7B9E6-11BE-428E-BBD9-B2B3CE298624}" type="pres">
      <dgm:prSet presAssocID="{5CBF1E14-3E02-4C00-99D4-E6B3D6D06D9B}" presName="parentShp" presStyleLbl="node1" presStyleIdx="3" presStyleCnt="8">
        <dgm:presLayoutVars>
          <dgm:bulletEnabled val="1"/>
        </dgm:presLayoutVars>
      </dgm:prSet>
      <dgm:spPr/>
    </dgm:pt>
    <dgm:pt modelId="{2BFA6833-E607-4295-8DBA-F4FD7382B9AE}" type="pres">
      <dgm:prSet presAssocID="{5CBF1E14-3E02-4C00-99D4-E6B3D6D06D9B}" presName="childShp" presStyleLbl="bgAccFollowNode1" presStyleIdx="3" presStyleCnt="8" custLinFactNeighborX="3125" custLinFactNeighborY="-5557">
        <dgm:presLayoutVars>
          <dgm:bulletEnabled val="1"/>
        </dgm:presLayoutVars>
      </dgm:prSet>
      <dgm:spPr/>
    </dgm:pt>
    <dgm:pt modelId="{50753E85-FE62-4622-860F-2B948D7BCC8F}" type="pres">
      <dgm:prSet presAssocID="{B2913B0D-61B1-45BB-98EE-8B5AAD3D0481}" presName="spacing" presStyleCnt="0"/>
      <dgm:spPr/>
    </dgm:pt>
    <dgm:pt modelId="{EB7B616C-C7B8-4CFB-9C7D-87268D087B4B}" type="pres">
      <dgm:prSet presAssocID="{BAF24FB8-61BA-4590-91FC-13E8127C03ED}" presName="linNode" presStyleCnt="0"/>
      <dgm:spPr/>
    </dgm:pt>
    <dgm:pt modelId="{A9F55B7A-D97E-4789-B02A-C4DBF73E86FB}" type="pres">
      <dgm:prSet presAssocID="{BAF24FB8-61BA-4590-91FC-13E8127C03ED}" presName="parentShp" presStyleLbl="node1" presStyleIdx="4" presStyleCnt="8">
        <dgm:presLayoutVars>
          <dgm:bulletEnabled val="1"/>
        </dgm:presLayoutVars>
      </dgm:prSet>
      <dgm:spPr/>
    </dgm:pt>
    <dgm:pt modelId="{53FCC840-2FF9-42D8-9EF2-7FCC8CD62EBD}" type="pres">
      <dgm:prSet presAssocID="{BAF24FB8-61BA-4590-91FC-13E8127C03ED}" presName="childShp" presStyleLbl="bgAccFollowNode1" presStyleIdx="4" presStyleCnt="8">
        <dgm:presLayoutVars>
          <dgm:bulletEnabled val="1"/>
        </dgm:presLayoutVars>
      </dgm:prSet>
      <dgm:spPr/>
    </dgm:pt>
    <dgm:pt modelId="{4D6757B3-9AFB-457B-81D6-C06C2E8AFF93}" type="pres">
      <dgm:prSet presAssocID="{11C8E78D-F0C5-4AA4-ADA3-0935F3F9ABC2}" presName="spacing" presStyleCnt="0"/>
      <dgm:spPr/>
    </dgm:pt>
    <dgm:pt modelId="{BEABFA05-C288-4C46-A6E1-84881986B722}" type="pres">
      <dgm:prSet presAssocID="{B5563719-EF40-461E-BE97-951216758AC7}" presName="linNode" presStyleCnt="0"/>
      <dgm:spPr/>
    </dgm:pt>
    <dgm:pt modelId="{7E19B19F-1612-4E19-A7F2-1BBD48A524FA}" type="pres">
      <dgm:prSet presAssocID="{B5563719-EF40-461E-BE97-951216758AC7}" presName="parentShp" presStyleLbl="node1" presStyleIdx="5" presStyleCnt="8">
        <dgm:presLayoutVars>
          <dgm:bulletEnabled val="1"/>
        </dgm:presLayoutVars>
      </dgm:prSet>
      <dgm:spPr/>
    </dgm:pt>
    <dgm:pt modelId="{387D0BF1-73DB-403D-8967-E940F47C78A2}" type="pres">
      <dgm:prSet presAssocID="{B5563719-EF40-461E-BE97-951216758AC7}" presName="childShp" presStyleLbl="bgAccFollowNode1" presStyleIdx="5" presStyleCnt="8">
        <dgm:presLayoutVars>
          <dgm:bulletEnabled val="1"/>
        </dgm:presLayoutVars>
      </dgm:prSet>
      <dgm:spPr/>
    </dgm:pt>
    <dgm:pt modelId="{7BC5BF8C-D163-4E44-A8D2-B3C01DEED5F3}" type="pres">
      <dgm:prSet presAssocID="{EBDE936E-2C84-460F-BB06-6D6D78FC3C50}" presName="spacing" presStyleCnt="0"/>
      <dgm:spPr/>
    </dgm:pt>
    <dgm:pt modelId="{8C20E1EA-12EF-416A-A24B-B8B5B87F7617}" type="pres">
      <dgm:prSet presAssocID="{BCB65799-FF74-4FAE-83B2-697C6983FC77}" presName="linNode" presStyleCnt="0"/>
      <dgm:spPr/>
    </dgm:pt>
    <dgm:pt modelId="{18B07C6B-338C-424D-9B90-F09BA9880A32}" type="pres">
      <dgm:prSet presAssocID="{BCB65799-FF74-4FAE-83B2-697C6983FC77}" presName="parentShp" presStyleLbl="node1" presStyleIdx="6" presStyleCnt="8">
        <dgm:presLayoutVars>
          <dgm:bulletEnabled val="1"/>
        </dgm:presLayoutVars>
      </dgm:prSet>
      <dgm:spPr/>
    </dgm:pt>
    <dgm:pt modelId="{551A3967-E291-47DC-A515-673550FFCDC3}" type="pres">
      <dgm:prSet presAssocID="{BCB65799-FF74-4FAE-83B2-697C6983FC77}" presName="childShp" presStyleLbl="bgAccFollowNode1" presStyleIdx="6" presStyleCnt="8">
        <dgm:presLayoutVars>
          <dgm:bulletEnabled val="1"/>
        </dgm:presLayoutVars>
      </dgm:prSet>
      <dgm:spPr/>
    </dgm:pt>
    <dgm:pt modelId="{24D26670-3E5A-4F5B-8670-B117AA4124D8}" type="pres">
      <dgm:prSet presAssocID="{0AF65AD1-4838-466A-B129-0DCCE5062AFD}" presName="spacing" presStyleCnt="0"/>
      <dgm:spPr/>
    </dgm:pt>
    <dgm:pt modelId="{A6773B4D-3B83-4A0A-83E3-41D865F2626F}" type="pres">
      <dgm:prSet presAssocID="{72500F21-2BE3-4DE0-AA0A-A12888394E09}" presName="linNode" presStyleCnt="0"/>
      <dgm:spPr/>
    </dgm:pt>
    <dgm:pt modelId="{DC9DE3EE-7DBA-4BDD-815B-A2F4732B1F94}" type="pres">
      <dgm:prSet presAssocID="{72500F21-2BE3-4DE0-AA0A-A12888394E09}" presName="parentShp" presStyleLbl="node1" presStyleIdx="7" presStyleCnt="8">
        <dgm:presLayoutVars>
          <dgm:bulletEnabled val="1"/>
        </dgm:presLayoutVars>
      </dgm:prSet>
      <dgm:spPr/>
    </dgm:pt>
    <dgm:pt modelId="{7D2E9B47-BB28-430C-893C-38391E028EAD}" type="pres">
      <dgm:prSet presAssocID="{72500F21-2BE3-4DE0-AA0A-A12888394E09}" presName="childShp" presStyleLbl="bgAccFollowNode1" presStyleIdx="7" presStyleCnt="8">
        <dgm:presLayoutVars>
          <dgm:bulletEnabled val="1"/>
        </dgm:presLayoutVars>
      </dgm:prSet>
      <dgm:spPr/>
    </dgm:pt>
  </dgm:ptLst>
  <dgm:cxnLst>
    <dgm:cxn modelId="{D599B309-49FD-4C9A-ABB2-10623713A195}" type="presOf" srcId="{5F507EBF-014A-4267-A501-3A5D468CE715}" destId="{8B86175E-39C1-4E75-96D3-236D1EB6F653}" srcOrd="0" destOrd="0" presId="urn:microsoft.com/office/officeart/2005/8/layout/vList6"/>
    <dgm:cxn modelId="{FFFC480C-201E-45F1-B7DA-6142EE007F63}" type="presOf" srcId="{3A787F85-8C28-4AA1-8EBC-A93B5314E052}" destId="{1226AA41-61A6-4E45-932B-3D88FFEBF31B}" srcOrd="0" destOrd="0" presId="urn:microsoft.com/office/officeart/2005/8/layout/vList6"/>
    <dgm:cxn modelId="{89611A15-57AE-4B3D-A115-E85BD06E29A6}" srcId="{5F507EBF-014A-4267-A501-3A5D468CE715}" destId="{8C09E0B8-4EA0-4B4E-B5F2-D957247583A4}" srcOrd="2" destOrd="0" parTransId="{B2C0ADD4-5894-4478-B747-F91D54534CBA}" sibTransId="{CBCBE967-A054-4E49-8B93-71CA2009C873}"/>
    <dgm:cxn modelId="{EE320B18-39D1-4244-BAEB-E323B2A82097}" srcId="{72500F21-2BE3-4DE0-AA0A-A12888394E09}" destId="{715CEDC1-1CBA-44E6-8B16-657647C05774}" srcOrd="0" destOrd="0" parTransId="{D2DE00E7-CAAA-465F-864D-A97F5D4F79F3}" sibTransId="{E1E78429-B237-4DC2-AB04-2AB8912DF0C8}"/>
    <dgm:cxn modelId="{636B0A1B-26AE-4C69-86C3-182E199D0530}" type="presOf" srcId="{72500F21-2BE3-4DE0-AA0A-A12888394E09}" destId="{DC9DE3EE-7DBA-4BDD-815B-A2F4732B1F94}" srcOrd="0" destOrd="0" presId="urn:microsoft.com/office/officeart/2005/8/layout/vList6"/>
    <dgm:cxn modelId="{261BEA21-BECE-4B11-866F-077E0DB27E7D}" srcId="{F46086CC-B677-401A-A477-9D1622E8689B}" destId="{60EA4965-93CB-4934-B1CA-111DE29E46F0}" srcOrd="0" destOrd="0" parTransId="{AD8AE414-73D8-464A-A7AD-696FEC4A08EC}" sibTransId="{41182781-8303-4946-B4BE-393155A5626D}"/>
    <dgm:cxn modelId="{A1302026-F893-42C0-B113-356AA8CB3643}" type="presOf" srcId="{BAF24FB8-61BA-4590-91FC-13E8127C03ED}" destId="{A9F55B7A-D97E-4789-B02A-C4DBF73E86FB}" srcOrd="0" destOrd="0" presId="urn:microsoft.com/office/officeart/2005/8/layout/vList6"/>
    <dgm:cxn modelId="{AF92C936-F088-400C-8FCD-58B863A15D9E}" type="presOf" srcId="{5CBF1E14-3E02-4C00-99D4-E6B3D6D06D9B}" destId="{C8C7B9E6-11BE-428E-BBD9-B2B3CE298624}" srcOrd="0" destOrd="0" presId="urn:microsoft.com/office/officeart/2005/8/layout/vList6"/>
    <dgm:cxn modelId="{048D933B-8D04-43E9-B911-1E3491A7AC7D}" type="presOf" srcId="{715CEDC1-1CBA-44E6-8B16-657647C05774}" destId="{7D2E9B47-BB28-430C-893C-38391E028EAD}" srcOrd="0" destOrd="0" presId="urn:microsoft.com/office/officeart/2005/8/layout/vList6"/>
    <dgm:cxn modelId="{CB94E53B-B39D-471E-8BFE-E2476E84E20C}" srcId="{07C03E92-40B1-4FA1-9B69-EA69BA470C62}" destId="{3A787F85-8C28-4AA1-8EBC-A93B5314E052}" srcOrd="0" destOrd="0" parTransId="{D55D8262-D2AE-4E12-A057-00A2E8B48E38}" sibTransId="{13E9F23F-8B5B-4514-A0DF-4B58DA0A6883}"/>
    <dgm:cxn modelId="{AC540340-76AF-4401-9CC1-81FDBC54A308}" srcId="{5F507EBF-014A-4267-A501-3A5D468CE715}" destId="{F46086CC-B677-401A-A477-9D1622E8689B}" srcOrd="0" destOrd="0" parTransId="{DCE83716-D6AE-44D1-930E-18F21737C164}" sibTransId="{3555273B-90E8-498D-87DD-5658784663E2}"/>
    <dgm:cxn modelId="{F7989963-A983-4AF2-9F79-FBE6C2613393}" type="presOf" srcId="{76574A18-4C5D-4751-94DA-B2D6A58EB0DA}" destId="{2BFA6833-E607-4295-8DBA-F4FD7382B9AE}" srcOrd="0" destOrd="0" presId="urn:microsoft.com/office/officeart/2005/8/layout/vList6"/>
    <dgm:cxn modelId="{B690EA63-8923-4DF5-8CDB-11CA1B415EC3}" srcId="{B5563719-EF40-461E-BE97-951216758AC7}" destId="{022A4751-69DC-4176-9D9F-6DDDFF71E797}" srcOrd="0" destOrd="0" parTransId="{B58064E3-9E17-478C-9D45-E6671DE37AD5}" sibTransId="{68BCBB47-01CD-40C6-99E2-13C5E6085E14}"/>
    <dgm:cxn modelId="{1EAD1844-4A7C-455E-80D5-F2A36C09B0D2}" srcId="{BCB65799-FF74-4FAE-83B2-697C6983FC77}" destId="{B39C1609-2418-44F0-83B8-1D284FECE610}" srcOrd="0" destOrd="0" parTransId="{B4704A78-BEE1-4690-A1BE-17BD446AE3BD}" sibTransId="{289D4BB3-A01D-4F22-AFD2-834272928715}"/>
    <dgm:cxn modelId="{55DE4565-5FBC-483E-A57A-13094E72853F}" srcId="{5F507EBF-014A-4267-A501-3A5D468CE715}" destId="{5CBF1E14-3E02-4C00-99D4-E6B3D6D06D9B}" srcOrd="3" destOrd="0" parTransId="{4CD8D645-2737-4035-B8F6-086B6C95F33E}" sibTransId="{B2913B0D-61B1-45BB-98EE-8B5AAD3D0481}"/>
    <dgm:cxn modelId="{FA38F165-FBB6-4B04-94C3-60FABFD35CAA}" srcId="{BAF24FB8-61BA-4590-91FC-13E8127C03ED}" destId="{E504F7A7-B315-4AC4-8AEA-4C5B4A2DEA01}" srcOrd="0" destOrd="0" parTransId="{FBC10F43-1AAB-44D8-A993-71B0E6198499}" sibTransId="{4D5D6A81-6B1B-47BA-82D2-AFA9C5D0A16F}"/>
    <dgm:cxn modelId="{9EDC7B47-655E-4A7A-9D51-67FF1C2DC17A}" srcId="{5F507EBF-014A-4267-A501-3A5D468CE715}" destId="{72500F21-2BE3-4DE0-AA0A-A12888394E09}" srcOrd="7" destOrd="0" parTransId="{9516E928-38BC-4A3B-AB4D-7B587617E314}" sibTransId="{5E4A02C0-4ACE-4F5F-A1F0-E967FD438D85}"/>
    <dgm:cxn modelId="{0494636E-FD20-48FB-B9A0-E6428BBB753B}" srcId="{5F507EBF-014A-4267-A501-3A5D468CE715}" destId="{B5563719-EF40-461E-BE97-951216758AC7}" srcOrd="5" destOrd="0" parTransId="{25681C33-87A8-43D9-8635-74F92C0D76CE}" sibTransId="{EBDE936E-2C84-460F-BB06-6D6D78FC3C50}"/>
    <dgm:cxn modelId="{1E9CB54F-383C-4767-955E-92CE9706AAEA}" type="presOf" srcId="{37473BCB-EC60-438D-87DB-EE98802C7591}" destId="{8BC72B4C-3FA4-4CFA-8C8A-7F0B29F78722}" srcOrd="0" destOrd="0" presId="urn:microsoft.com/office/officeart/2005/8/layout/vList6"/>
    <dgm:cxn modelId="{588CA952-C7A9-4DCD-928C-BECC7D19468B}" type="presOf" srcId="{60EA4965-93CB-4934-B1CA-111DE29E46F0}" destId="{6E4EEB41-782C-442F-B924-2B677B471210}" srcOrd="0" destOrd="0" presId="urn:microsoft.com/office/officeart/2005/8/layout/vList6"/>
    <dgm:cxn modelId="{429DCF52-3C72-4429-A690-3CA1489C1428}" srcId="{5F507EBF-014A-4267-A501-3A5D468CE715}" destId="{BAF24FB8-61BA-4590-91FC-13E8127C03ED}" srcOrd="4" destOrd="0" parTransId="{2A4A775D-AA2B-4ECA-A5E2-054307377534}" sibTransId="{11C8E78D-F0C5-4AA4-ADA3-0935F3F9ABC2}"/>
    <dgm:cxn modelId="{C18F6056-A32B-4804-90D1-01D4A7D44414}" type="presOf" srcId="{07C03E92-40B1-4FA1-9B69-EA69BA470C62}" destId="{22532881-0CD7-4801-953E-BA9E8A692081}" srcOrd="0" destOrd="0" presId="urn:microsoft.com/office/officeart/2005/8/layout/vList6"/>
    <dgm:cxn modelId="{83320957-F91D-4D6B-A69B-00D63F58639D}" type="presOf" srcId="{B5563719-EF40-461E-BE97-951216758AC7}" destId="{7E19B19F-1612-4E19-A7F2-1BBD48A524FA}" srcOrd="0" destOrd="0" presId="urn:microsoft.com/office/officeart/2005/8/layout/vList6"/>
    <dgm:cxn modelId="{85ECF67F-F9FC-4AF2-BF5E-4A6B2E4D82B0}" srcId="{5F507EBF-014A-4267-A501-3A5D468CE715}" destId="{07C03E92-40B1-4FA1-9B69-EA69BA470C62}" srcOrd="1" destOrd="0" parTransId="{7751AA18-22B4-487E-AE67-2E0DE163154C}" sibTransId="{ED4DAEFE-F174-43C6-A2AF-29EE5EC84E92}"/>
    <dgm:cxn modelId="{2D740B82-1E40-4A6F-9596-CBB830E98C74}" srcId="{5F507EBF-014A-4267-A501-3A5D468CE715}" destId="{BCB65799-FF74-4FAE-83B2-697C6983FC77}" srcOrd="6" destOrd="0" parTransId="{F885EA4D-E427-49DF-9F33-A0E89659B6F1}" sibTransId="{0AF65AD1-4838-466A-B129-0DCCE5062AFD}"/>
    <dgm:cxn modelId="{E0625D8D-E86B-43AC-817F-0E5E7A38A478}" type="presOf" srcId="{8C09E0B8-4EA0-4B4E-B5F2-D957247583A4}" destId="{75B7BE08-79D3-49BA-91DF-AC81D45E518E}" srcOrd="0" destOrd="0" presId="urn:microsoft.com/office/officeart/2005/8/layout/vList6"/>
    <dgm:cxn modelId="{122E65B5-D29A-41B8-9242-34387D3F5D3D}" srcId="{5CBF1E14-3E02-4C00-99D4-E6B3D6D06D9B}" destId="{76574A18-4C5D-4751-94DA-B2D6A58EB0DA}" srcOrd="0" destOrd="0" parTransId="{4F317B1B-5BAC-43C5-93DC-9397EBFFDA2B}" sibTransId="{8C790339-EE4F-40CF-A3FF-D29AF73B09D7}"/>
    <dgm:cxn modelId="{F87547C3-A97E-4070-9A44-14E91E096134}" srcId="{8C09E0B8-4EA0-4B4E-B5F2-D957247583A4}" destId="{37473BCB-EC60-438D-87DB-EE98802C7591}" srcOrd="0" destOrd="0" parTransId="{DD9970B6-7CC0-48BD-81A2-6CBAF56F3B2A}" sibTransId="{6365B1B5-114E-46A1-A61C-CA07F25EC203}"/>
    <dgm:cxn modelId="{ECC3B8C7-16F3-40A8-9BE6-180EAB515689}" type="presOf" srcId="{022A4751-69DC-4176-9D9F-6DDDFF71E797}" destId="{387D0BF1-73DB-403D-8967-E940F47C78A2}" srcOrd="0" destOrd="0" presId="urn:microsoft.com/office/officeart/2005/8/layout/vList6"/>
    <dgm:cxn modelId="{C5EA06CD-E70D-47A7-AE40-26FCE9F23C08}" type="presOf" srcId="{B39C1609-2418-44F0-83B8-1D284FECE610}" destId="{551A3967-E291-47DC-A515-673550FFCDC3}" srcOrd="0" destOrd="0" presId="urn:microsoft.com/office/officeart/2005/8/layout/vList6"/>
    <dgm:cxn modelId="{6332F5DB-249A-4A14-A9D1-1BC4425E3A94}" type="presOf" srcId="{F46086CC-B677-401A-A477-9D1622E8689B}" destId="{A4B4E394-2D71-475A-9D68-A42554706D91}" srcOrd="0" destOrd="0" presId="urn:microsoft.com/office/officeart/2005/8/layout/vList6"/>
    <dgm:cxn modelId="{AD2AF4DF-4BB6-4951-A897-31EC90A5FED0}" type="presOf" srcId="{E504F7A7-B315-4AC4-8AEA-4C5B4A2DEA01}" destId="{53FCC840-2FF9-42D8-9EF2-7FCC8CD62EBD}" srcOrd="0" destOrd="0" presId="urn:microsoft.com/office/officeart/2005/8/layout/vList6"/>
    <dgm:cxn modelId="{693410EC-DB45-42F8-A569-86C3770A79F8}" type="presOf" srcId="{BCB65799-FF74-4FAE-83B2-697C6983FC77}" destId="{18B07C6B-338C-424D-9B90-F09BA9880A32}" srcOrd="0" destOrd="0" presId="urn:microsoft.com/office/officeart/2005/8/layout/vList6"/>
    <dgm:cxn modelId="{22006318-5DF6-44D5-994D-2202258D1EA7}" type="presParOf" srcId="{8B86175E-39C1-4E75-96D3-236D1EB6F653}" destId="{1C9E522F-D2D7-4833-BB0B-3EB8719B5D5D}" srcOrd="0" destOrd="0" presId="urn:microsoft.com/office/officeart/2005/8/layout/vList6"/>
    <dgm:cxn modelId="{BA57BE4B-BE28-4317-A15F-53D5F38C68A0}" type="presParOf" srcId="{1C9E522F-D2D7-4833-BB0B-3EB8719B5D5D}" destId="{A4B4E394-2D71-475A-9D68-A42554706D91}" srcOrd="0" destOrd="0" presId="urn:microsoft.com/office/officeart/2005/8/layout/vList6"/>
    <dgm:cxn modelId="{A5A87546-FF8A-4FD0-85F0-D2946B610713}" type="presParOf" srcId="{1C9E522F-D2D7-4833-BB0B-3EB8719B5D5D}" destId="{6E4EEB41-782C-442F-B924-2B677B471210}" srcOrd="1" destOrd="0" presId="urn:microsoft.com/office/officeart/2005/8/layout/vList6"/>
    <dgm:cxn modelId="{60E216FD-C52A-45FA-8D33-51770F1E03E6}" type="presParOf" srcId="{8B86175E-39C1-4E75-96D3-236D1EB6F653}" destId="{6DF9E804-5C73-4F60-B214-3D77B431D267}" srcOrd="1" destOrd="0" presId="urn:microsoft.com/office/officeart/2005/8/layout/vList6"/>
    <dgm:cxn modelId="{21B72B8E-836B-4831-904C-21498AE42409}" type="presParOf" srcId="{8B86175E-39C1-4E75-96D3-236D1EB6F653}" destId="{8EEBE2D5-6C95-4BEA-96A8-B08C46AD2DEE}" srcOrd="2" destOrd="0" presId="urn:microsoft.com/office/officeart/2005/8/layout/vList6"/>
    <dgm:cxn modelId="{68594D44-135F-4909-8B93-A72BC7CE2993}" type="presParOf" srcId="{8EEBE2D5-6C95-4BEA-96A8-B08C46AD2DEE}" destId="{22532881-0CD7-4801-953E-BA9E8A692081}" srcOrd="0" destOrd="0" presId="urn:microsoft.com/office/officeart/2005/8/layout/vList6"/>
    <dgm:cxn modelId="{A13322F1-909A-4BA9-AC65-CB033CD7BDED}" type="presParOf" srcId="{8EEBE2D5-6C95-4BEA-96A8-B08C46AD2DEE}" destId="{1226AA41-61A6-4E45-932B-3D88FFEBF31B}" srcOrd="1" destOrd="0" presId="urn:microsoft.com/office/officeart/2005/8/layout/vList6"/>
    <dgm:cxn modelId="{09561233-DA16-46F5-86E1-49FF3F37FC14}" type="presParOf" srcId="{8B86175E-39C1-4E75-96D3-236D1EB6F653}" destId="{E891D3C9-A16F-4742-AE63-D899D4F052D2}" srcOrd="3" destOrd="0" presId="urn:microsoft.com/office/officeart/2005/8/layout/vList6"/>
    <dgm:cxn modelId="{A9E7195E-B899-4ACA-B327-F583B322E047}" type="presParOf" srcId="{8B86175E-39C1-4E75-96D3-236D1EB6F653}" destId="{CE5BDDC9-60BA-40E9-A17B-48E10289406A}" srcOrd="4" destOrd="0" presId="urn:microsoft.com/office/officeart/2005/8/layout/vList6"/>
    <dgm:cxn modelId="{E19301C2-C7A4-486A-BEBB-B6CFCD701F6F}" type="presParOf" srcId="{CE5BDDC9-60BA-40E9-A17B-48E10289406A}" destId="{75B7BE08-79D3-49BA-91DF-AC81D45E518E}" srcOrd="0" destOrd="0" presId="urn:microsoft.com/office/officeart/2005/8/layout/vList6"/>
    <dgm:cxn modelId="{9D0060B1-426D-4977-8BA2-A8385C3D053C}" type="presParOf" srcId="{CE5BDDC9-60BA-40E9-A17B-48E10289406A}" destId="{8BC72B4C-3FA4-4CFA-8C8A-7F0B29F78722}" srcOrd="1" destOrd="0" presId="urn:microsoft.com/office/officeart/2005/8/layout/vList6"/>
    <dgm:cxn modelId="{76E8E91C-34A5-4FC4-8F68-BD8D62510378}" type="presParOf" srcId="{8B86175E-39C1-4E75-96D3-236D1EB6F653}" destId="{54BB70BD-CB57-4FF3-BEC2-94635BF459F6}" srcOrd="5" destOrd="0" presId="urn:microsoft.com/office/officeart/2005/8/layout/vList6"/>
    <dgm:cxn modelId="{E637013E-6D27-4680-8F5A-96460F872E61}" type="presParOf" srcId="{8B86175E-39C1-4E75-96D3-236D1EB6F653}" destId="{C85FC845-240B-4783-A773-9984B801CE1E}" srcOrd="6" destOrd="0" presId="urn:microsoft.com/office/officeart/2005/8/layout/vList6"/>
    <dgm:cxn modelId="{14D8973A-B4DF-4B5C-863F-284255CA1B3A}" type="presParOf" srcId="{C85FC845-240B-4783-A773-9984B801CE1E}" destId="{C8C7B9E6-11BE-428E-BBD9-B2B3CE298624}" srcOrd="0" destOrd="0" presId="urn:microsoft.com/office/officeart/2005/8/layout/vList6"/>
    <dgm:cxn modelId="{D5E02936-2AD9-4CC5-9C86-A39A2049B2C7}" type="presParOf" srcId="{C85FC845-240B-4783-A773-9984B801CE1E}" destId="{2BFA6833-E607-4295-8DBA-F4FD7382B9AE}" srcOrd="1" destOrd="0" presId="urn:microsoft.com/office/officeart/2005/8/layout/vList6"/>
    <dgm:cxn modelId="{5433DABF-2B3D-4FFD-B11B-2B79AB75028C}" type="presParOf" srcId="{8B86175E-39C1-4E75-96D3-236D1EB6F653}" destId="{50753E85-FE62-4622-860F-2B948D7BCC8F}" srcOrd="7" destOrd="0" presId="urn:microsoft.com/office/officeart/2005/8/layout/vList6"/>
    <dgm:cxn modelId="{97890652-75A6-4A45-90E7-69D299E28E7F}" type="presParOf" srcId="{8B86175E-39C1-4E75-96D3-236D1EB6F653}" destId="{EB7B616C-C7B8-4CFB-9C7D-87268D087B4B}" srcOrd="8" destOrd="0" presId="urn:microsoft.com/office/officeart/2005/8/layout/vList6"/>
    <dgm:cxn modelId="{57B37CE4-439A-46D6-9DD0-90168D6FB572}" type="presParOf" srcId="{EB7B616C-C7B8-4CFB-9C7D-87268D087B4B}" destId="{A9F55B7A-D97E-4789-B02A-C4DBF73E86FB}" srcOrd="0" destOrd="0" presId="urn:microsoft.com/office/officeart/2005/8/layout/vList6"/>
    <dgm:cxn modelId="{CF9449E3-667A-4AE8-A213-91C68F9386DD}" type="presParOf" srcId="{EB7B616C-C7B8-4CFB-9C7D-87268D087B4B}" destId="{53FCC840-2FF9-42D8-9EF2-7FCC8CD62EBD}" srcOrd="1" destOrd="0" presId="urn:microsoft.com/office/officeart/2005/8/layout/vList6"/>
    <dgm:cxn modelId="{91B99AE0-AA4F-4267-8570-F5AA129FDEC9}" type="presParOf" srcId="{8B86175E-39C1-4E75-96D3-236D1EB6F653}" destId="{4D6757B3-9AFB-457B-81D6-C06C2E8AFF93}" srcOrd="9" destOrd="0" presId="urn:microsoft.com/office/officeart/2005/8/layout/vList6"/>
    <dgm:cxn modelId="{7970E008-AE68-4DED-8AFA-C19C38DE181C}" type="presParOf" srcId="{8B86175E-39C1-4E75-96D3-236D1EB6F653}" destId="{BEABFA05-C288-4C46-A6E1-84881986B722}" srcOrd="10" destOrd="0" presId="urn:microsoft.com/office/officeart/2005/8/layout/vList6"/>
    <dgm:cxn modelId="{EBF04AF5-57EC-4BC0-8D6A-867A547588F3}" type="presParOf" srcId="{BEABFA05-C288-4C46-A6E1-84881986B722}" destId="{7E19B19F-1612-4E19-A7F2-1BBD48A524FA}" srcOrd="0" destOrd="0" presId="urn:microsoft.com/office/officeart/2005/8/layout/vList6"/>
    <dgm:cxn modelId="{D551EE2B-DC49-48CD-BB58-B2B5DCF7298C}" type="presParOf" srcId="{BEABFA05-C288-4C46-A6E1-84881986B722}" destId="{387D0BF1-73DB-403D-8967-E940F47C78A2}" srcOrd="1" destOrd="0" presId="urn:microsoft.com/office/officeart/2005/8/layout/vList6"/>
    <dgm:cxn modelId="{8873E312-BE96-4181-961C-0EF141671F03}" type="presParOf" srcId="{8B86175E-39C1-4E75-96D3-236D1EB6F653}" destId="{7BC5BF8C-D163-4E44-A8D2-B3C01DEED5F3}" srcOrd="11" destOrd="0" presId="urn:microsoft.com/office/officeart/2005/8/layout/vList6"/>
    <dgm:cxn modelId="{AD1E09D9-8900-4920-8821-136FF07C96D3}" type="presParOf" srcId="{8B86175E-39C1-4E75-96D3-236D1EB6F653}" destId="{8C20E1EA-12EF-416A-A24B-B8B5B87F7617}" srcOrd="12" destOrd="0" presId="urn:microsoft.com/office/officeart/2005/8/layout/vList6"/>
    <dgm:cxn modelId="{C6665C2D-B441-434C-9CC8-3E0241D2D971}" type="presParOf" srcId="{8C20E1EA-12EF-416A-A24B-B8B5B87F7617}" destId="{18B07C6B-338C-424D-9B90-F09BA9880A32}" srcOrd="0" destOrd="0" presId="urn:microsoft.com/office/officeart/2005/8/layout/vList6"/>
    <dgm:cxn modelId="{487E3A35-5277-4F5B-A6F6-1818FF83DFF1}" type="presParOf" srcId="{8C20E1EA-12EF-416A-A24B-B8B5B87F7617}" destId="{551A3967-E291-47DC-A515-673550FFCDC3}" srcOrd="1" destOrd="0" presId="urn:microsoft.com/office/officeart/2005/8/layout/vList6"/>
    <dgm:cxn modelId="{BFE00C89-25FB-4948-A346-01C9E78E11FA}" type="presParOf" srcId="{8B86175E-39C1-4E75-96D3-236D1EB6F653}" destId="{24D26670-3E5A-4F5B-8670-B117AA4124D8}" srcOrd="13" destOrd="0" presId="urn:microsoft.com/office/officeart/2005/8/layout/vList6"/>
    <dgm:cxn modelId="{6417C9CB-3316-4F21-B9A6-32422310C53A}" type="presParOf" srcId="{8B86175E-39C1-4E75-96D3-236D1EB6F653}" destId="{A6773B4D-3B83-4A0A-83E3-41D865F2626F}" srcOrd="14" destOrd="0" presId="urn:microsoft.com/office/officeart/2005/8/layout/vList6"/>
    <dgm:cxn modelId="{DA1527F6-428A-4430-81DB-A688E6486B55}" type="presParOf" srcId="{A6773B4D-3B83-4A0A-83E3-41D865F2626F}" destId="{DC9DE3EE-7DBA-4BDD-815B-A2F4732B1F94}" srcOrd="0" destOrd="0" presId="urn:microsoft.com/office/officeart/2005/8/layout/vList6"/>
    <dgm:cxn modelId="{545B6630-82ED-4D57-BB0C-377FA84EE1B5}" type="presParOf" srcId="{A6773B4D-3B83-4A0A-83E3-41D865F2626F}" destId="{7D2E9B47-BB28-430C-893C-38391E028EAD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22F71-C414-4C91-9239-221B0F264FE6}">
      <dsp:nvSpPr>
        <dsp:cNvPr id="0" name=""/>
        <dsp:cNvSpPr/>
      </dsp:nvSpPr>
      <dsp:spPr>
        <a:xfrm>
          <a:off x="193570" y="117879"/>
          <a:ext cx="2895600" cy="28956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C4983-32A5-4707-A898-4BADBB9E3A12}">
      <dsp:nvSpPr>
        <dsp:cNvPr id="0" name=""/>
        <dsp:cNvSpPr/>
      </dsp:nvSpPr>
      <dsp:spPr>
        <a:xfrm>
          <a:off x="1447800" y="0"/>
          <a:ext cx="5508773" cy="289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u="none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1) 4 Year B.Sc. (</a:t>
          </a:r>
          <a:r>
            <a:rPr lang="en-IN" sz="1800" b="1" i="0" u="none" kern="1200" dirty="0" err="1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Honors</a:t>
          </a:r>
          <a:r>
            <a:rPr lang="en-IN" sz="1800" b="1" i="0" u="none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)+1 Year M.Sc. Food Science &amp; Technology Program (Multiple Entry and Exit Mode)</a:t>
          </a:r>
          <a:br>
            <a:rPr lang="en-IN" sz="1800" b="1" i="0" u="none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</a:br>
          <a:r>
            <a:rPr lang="en-IN" sz="1800" b="1" i="0" u="none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1800" b="0" u="none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447800" y="0"/>
        <a:ext cx="5508773" cy="868681"/>
      </dsp:txXfrm>
    </dsp:sp>
    <dsp:sp modelId="{3292A725-352F-43FE-968D-97912691EAEE}">
      <dsp:nvSpPr>
        <dsp:cNvPr id="0" name=""/>
        <dsp:cNvSpPr/>
      </dsp:nvSpPr>
      <dsp:spPr>
        <a:xfrm>
          <a:off x="506730" y="868681"/>
          <a:ext cx="1882138" cy="18821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D3180-8244-4EF5-AC14-E6E563B080A6}">
      <dsp:nvSpPr>
        <dsp:cNvPr id="0" name=""/>
        <dsp:cNvSpPr/>
      </dsp:nvSpPr>
      <dsp:spPr>
        <a:xfrm>
          <a:off x="1447800" y="868681"/>
          <a:ext cx="5508773" cy="18821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M.Sc. Food, Nutrition &amp; Dietetics</a:t>
          </a:r>
          <a:endParaRPr lang="en-US" sz="18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447800" y="868681"/>
        <a:ext cx="5508773" cy="868678"/>
      </dsp:txXfrm>
    </dsp:sp>
    <dsp:sp modelId="{3954F184-4F65-4052-B355-12FE6FC755A1}">
      <dsp:nvSpPr>
        <dsp:cNvPr id="0" name=""/>
        <dsp:cNvSpPr/>
      </dsp:nvSpPr>
      <dsp:spPr>
        <a:xfrm>
          <a:off x="1013460" y="1737360"/>
          <a:ext cx="868679" cy="86867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8C81C-C018-4241-ADC8-8E567E93AF78}">
      <dsp:nvSpPr>
        <dsp:cNvPr id="0" name=""/>
        <dsp:cNvSpPr/>
      </dsp:nvSpPr>
      <dsp:spPr>
        <a:xfrm>
          <a:off x="1447800" y="1760224"/>
          <a:ext cx="5508773" cy="8686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Ph.D. Food, Nutrition &amp; Dietetics </a:t>
          </a:r>
          <a:r>
            <a:rPr lang="en-IN" sz="1800" b="1" i="0" u="none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18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7800" y="1760224"/>
        <a:ext cx="5508773" cy="8686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882D1-B8A6-4582-8288-D8BB7753DD10}">
      <dsp:nvSpPr>
        <dsp:cNvPr id="0" name=""/>
        <dsp:cNvSpPr/>
      </dsp:nvSpPr>
      <dsp:spPr>
        <a:xfrm>
          <a:off x="911" y="634711"/>
          <a:ext cx="1777565" cy="177756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25" tIns="17780" rIns="97825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Understand the nutritional problems of energy imbalance</a:t>
          </a:r>
          <a:endParaRPr lang="en-US" sz="1400" kern="1200"/>
        </a:p>
      </dsp:txBody>
      <dsp:txXfrm>
        <a:off x="261229" y="895029"/>
        <a:ext cx="1256929" cy="1256929"/>
      </dsp:txXfrm>
    </dsp:sp>
    <dsp:sp modelId="{3C023D3B-9C2B-4A8D-9065-A8EE6CD1BDC2}">
      <dsp:nvSpPr>
        <dsp:cNvPr id="0" name=""/>
        <dsp:cNvSpPr/>
      </dsp:nvSpPr>
      <dsp:spPr>
        <a:xfrm>
          <a:off x="1422964" y="634711"/>
          <a:ext cx="1777565" cy="1777565"/>
        </a:xfrm>
        <a:prstGeom prst="ellipse">
          <a:avLst/>
        </a:prstGeom>
        <a:solidFill>
          <a:schemeClr val="accent3">
            <a:alpha val="50000"/>
            <a:hueOff val="3971968"/>
            <a:satOff val="-10642"/>
            <a:lumOff val="30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25" tIns="17780" rIns="97825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Knowledge on different nutrient requirements for different age groups</a:t>
          </a:r>
          <a:endParaRPr lang="en-US" sz="1400" kern="1200"/>
        </a:p>
      </dsp:txBody>
      <dsp:txXfrm>
        <a:off x="1683282" y="895029"/>
        <a:ext cx="1256929" cy="1256929"/>
      </dsp:txXfrm>
    </dsp:sp>
    <dsp:sp modelId="{64F55AEB-73CA-40C3-BCF3-A628ADE95B5C}">
      <dsp:nvSpPr>
        <dsp:cNvPr id="0" name=""/>
        <dsp:cNvSpPr/>
      </dsp:nvSpPr>
      <dsp:spPr>
        <a:xfrm>
          <a:off x="2845017" y="634711"/>
          <a:ext cx="1777565" cy="1777565"/>
        </a:xfrm>
        <a:prstGeom prst="ellipse">
          <a:avLst/>
        </a:prstGeom>
        <a:solidFill>
          <a:schemeClr val="accent3">
            <a:alpha val="50000"/>
            <a:hueOff val="7943936"/>
            <a:satOff val="-21283"/>
            <a:lumOff val="6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25" tIns="17780" rIns="97825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Gain knowledge on the effects of micronutrient deficiency </a:t>
          </a:r>
          <a:endParaRPr lang="en-US" sz="1400" kern="1200"/>
        </a:p>
      </dsp:txBody>
      <dsp:txXfrm>
        <a:off x="3105335" y="895029"/>
        <a:ext cx="1256929" cy="1256929"/>
      </dsp:txXfrm>
    </dsp:sp>
    <dsp:sp modelId="{06167FB6-EB2C-4E42-844E-01B9E663E3E6}">
      <dsp:nvSpPr>
        <dsp:cNvPr id="0" name=""/>
        <dsp:cNvSpPr/>
      </dsp:nvSpPr>
      <dsp:spPr>
        <a:xfrm>
          <a:off x="4267069" y="634711"/>
          <a:ext cx="1777565" cy="1777565"/>
        </a:xfrm>
        <a:prstGeom prst="ellipse">
          <a:avLst/>
        </a:prstGeom>
        <a:solidFill>
          <a:schemeClr val="accent3">
            <a:alpha val="50000"/>
            <a:hueOff val="11915905"/>
            <a:satOff val="-31925"/>
            <a:lumOff val="91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25" tIns="17780" rIns="97825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Understand the role of vitamin like nutrients in health and diseases</a:t>
          </a:r>
        </a:p>
      </dsp:txBody>
      <dsp:txXfrm>
        <a:off x="4527387" y="895029"/>
        <a:ext cx="1256929" cy="1256929"/>
      </dsp:txXfrm>
    </dsp:sp>
    <dsp:sp modelId="{9B19E9EC-ADBA-4184-BCA9-07375280B58C}">
      <dsp:nvSpPr>
        <dsp:cNvPr id="0" name=""/>
        <dsp:cNvSpPr/>
      </dsp:nvSpPr>
      <dsp:spPr>
        <a:xfrm>
          <a:off x="5689122" y="634711"/>
          <a:ext cx="1777565" cy="1777565"/>
        </a:xfrm>
        <a:prstGeom prst="ellipse">
          <a:avLst/>
        </a:prstGeom>
        <a:solidFill>
          <a:schemeClr val="accent3">
            <a:alpha val="50000"/>
            <a:hueOff val="15887873"/>
            <a:satOff val="-42567"/>
            <a:lumOff val="12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825" tIns="17780" rIns="9782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949440" y="895029"/>
        <a:ext cx="1256929" cy="12569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FB89-7756-47E4-B219-14E4C3CA9E7C}">
      <dsp:nvSpPr>
        <dsp:cNvPr id="0" name=""/>
        <dsp:cNvSpPr/>
      </dsp:nvSpPr>
      <dsp:spPr>
        <a:xfrm>
          <a:off x="0" y="53339"/>
          <a:ext cx="5257800" cy="2103120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309A46-29A8-4B8A-A9B3-922C9EC95B0D}">
      <dsp:nvSpPr>
        <dsp:cNvPr id="0" name=""/>
        <dsp:cNvSpPr/>
      </dsp:nvSpPr>
      <dsp:spPr>
        <a:xfrm>
          <a:off x="630936" y="421385"/>
          <a:ext cx="1735074" cy="1030528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IN" sz="1400" b="1" i="0" kern="1200" dirty="0"/>
          </a:br>
          <a:r>
            <a:rPr lang="en-IN" sz="1400" b="1" i="0" kern="1200" dirty="0"/>
            <a:t>Global Hospital, Hyderabad</a:t>
          </a:r>
          <a:br>
            <a:rPr lang="en-IN" sz="1400" b="1" i="0" kern="1200" dirty="0"/>
          </a:br>
          <a:br>
            <a:rPr lang="en-IN" sz="1400" b="1" i="0" kern="1200" dirty="0"/>
          </a:br>
          <a:endParaRPr lang="en-US" sz="1400" kern="1200" dirty="0"/>
        </a:p>
      </dsp:txBody>
      <dsp:txXfrm>
        <a:off x="630936" y="421385"/>
        <a:ext cx="1735074" cy="1030528"/>
      </dsp:txXfrm>
    </dsp:sp>
    <dsp:sp modelId="{AD4849FE-9E9C-4A16-A10B-C6B67901ED34}">
      <dsp:nvSpPr>
        <dsp:cNvPr id="0" name=""/>
        <dsp:cNvSpPr/>
      </dsp:nvSpPr>
      <dsp:spPr>
        <a:xfrm>
          <a:off x="2628900" y="757885"/>
          <a:ext cx="2050542" cy="1030528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i="0" kern="1200" dirty="0"/>
            <a:t>Care Hospital, Visakhapatnam </a:t>
          </a:r>
          <a:endParaRPr lang="en-US" sz="1400" kern="1200" dirty="0"/>
        </a:p>
      </dsp:txBody>
      <dsp:txXfrm>
        <a:off x="2628900" y="757885"/>
        <a:ext cx="2050542" cy="10305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444E-1CFB-4765-AA6D-A12FFE6A9F33}">
      <dsp:nvSpPr>
        <dsp:cNvPr id="0" name=""/>
        <dsp:cNvSpPr/>
      </dsp:nvSpPr>
      <dsp:spPr>
        <a:xfrm>
          <a:off x="626303" y="751887"/>
          <a:ext cx="1397814" cy="6854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Food &amp; Nutrition exhibition involving 15 food industries</a:t>
          </a:r>
          <a:endParaRPr lang="en-IN" sz="1000" b="1" kern="1200" dirty="0"/>
        </a:p>
      </dsp:txBody>
      <dsp:txXfrm>
        <a:off x="849953" y="751887"/>
        <a:ext cx="1174163" cy="685407"/>
      </dsp:txXfrm>
    </dsp:sp>
    <dsp:sp modelId="{FB57792D-2883-4E46-AC37-3AA2910FC7A0}">
      <dsp:nvSpPr>
        <dsp:cNvPr id="0" name=""/>
        <dsp:cNvSpPr/>
      </dsp:nvSpPr>
      <dsp:spPr>
        <a:xfrm>
          <a:off x="84192" y="483580"/>
          <a:ext cx="798090" cy="798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2060"/>
              </a:solidFill>
            </a:rPr>
            <a:t>1-3 March 2008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002060"/>
              </a:solidFill>
            </a:rPr>
            <a:t>(3 days) </a:t>
          </a:r>
        </a:p>
      </dsp:txBody>
      <dsp:txXfrm>
        <a:off x="201070" y="600458"/>
        <a:ext cx="564334" cy="564334"/>
      </dsp:txXfrm>
    </dsp:sp>
    <dsp:sp modelId="{0AB67CDB-F976-4FFE-9724-C42DA9BA4D63}">
      <dsp:nvSpPr>
        <dsp:cNvPr id="0" name=""/>
        <dsp:cNvSpPr/>
      </dsp:nvSpPr>
      <dsp:spPr>
        <a:xfrm>
          <a:off x="2785793" y="789073"/>
          <a:ext cx="1197136" cy="7984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Gautami" panose="020B0502040204020203" pitchFamily="34" charset="0"/>
            </a:rPr>
            <a:t>Soya Food Festival</a:t>
          </a:r>
          <a:endParaRPr lang="en-US" sz="1200" b="1" kern="1200" dirty="0"/>
        </a:p>
      </dsp:txBody>
      <dsp:txXfrm>
        <a:off x="2977335" y="789073"/>
        <a:ext cx="1005594" cy="798489"/>
      </dsp:txXfrm>
    </dsp:sp>
    <dsp:sp modelId="{06674D1E-68FB-423F-94A2-B95E36112EB3}">
      <dsp:nvSpPr>
        <dsp:cNvPr id="0" name=""/>
        <dsp:cNvSpPr/>
      </dsp:nvSpPr>
      <dsp:spPr>
        <a:xfrm>
          <a:off x="2147320" y="469836"/>
          <a:ext cx="798090" cy="798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264198" y="586714"/>
        <a:ext cx="564334" cy="564334"/>
      </dsp:txXfrm>
    </dsp:sp>
    <dsp:sp modelId="{758518D5-B00E-4EE8-A6B8-F18C2AEFC308}">
      <dsp:nvSpPr>
        <dsp:cNvPr id="0" name=""/>
        <dsp:cNvSpPr/>
      </dsp:nvSpPr>
      <dsp:spPr>
        <a:xfrm>
          <a:off x="4781020" y="789073"/>
          <a:ext cx="1197136" cy="7984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Work shop on Healthy juices</a:t>
          </a:r>
          <a:endParaRPr lang="en-US" sz="1050" b="1" kern="1200" dirty="0"/>
        </a:p>
      </dsp:txBody>
      <dsp:txXfrm>
        <a:off x="4972562" y="789073"/>
        <a:ext cx="1005594" cy="798489"/>
      </dsp:txXfrm>
    </dsp:sp>
    <dsp:sp modelId="{63627B48-F84B-4EFC-A552-E94654165606}">
      <dsp:nvSpPr>
        <dsp:cNvPr id="0" name=""/>
        <dsp:cNvSpPr/>
      </dsp:nvSpPr>
      <dsp:spPr>
        <a:xfrm>
          <a:off x="4142547" y="469836"/>
          <a:ext cx="798090" cy="798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9</a:t>
          </a:r>
          <a:r>
            <a:rPr lang="en-US" sz="1000" b="1" kern="1200" baseline="30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</a:t>
          </a:r>
          <a:r>
            <a:rPr lang="en-US" sz="10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August 2018</a:t>
          </a:r>
          <a:endParaRPr lang="en-US" sz="1000" kern="1200" dirty="0">
            <a:solidFill>
              <a:srgbClr val="002060"/>
            </a:solidFill>
          </a:endParaRPr>
        </a:p>
      </dsp:txBody>
      <dsp:txXfrm>
        <a:off x="4259425" y="586714"/>
        <a:ext cx="564334" cy="564334"/>
      </dsp:txXfrm>
    </dsp:sp>
    <dsp:sp modelId="{8F487228-25A0-4198-AF3B-A1D6700866CA}">
      <dsp:nvSpPr>
        <dsp:cNvPr id="0" name=""/>
        <dsp:cNvSpPr/>
      </dsp:nvSpPr>
      <dsp:spPr>
        <a:xfrm>
          <a:off x="6776247" y="789073"/>
          <a:ext cx="1197136" cy="7984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Sreshta</a:t>
          </a:r>
          <a:r>
            <a:rPr lang="en-US" sz="10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10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Aahaar</a:t>
          </a:r>
          <a:r>
            <a:rPr lang="en-US" sz="10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 Nutrition Education Program</a:t>
          </a:r>
          <a:endParaRPr lang="en-US" sz="1000" b="1" kern="1200" dirty="0"/>
        </a:p>
      </dsp:txBody>
      <dsp:txXfrm>
        <a:off x="6967789" y="789073"/>
        <a:ext cx="1005594" cy="798489"/>
      </dsp:txXfrm>
    </dsp:sp>
    <dsp:sp modelId="{639B1C56-B54F-4B6E-AD98-956B63974E52}">
      <dsp:nvSpPr>
        <dsp:cNvPr id="0" name=""/>
        <dsp:cNvSpPr/>
      </dsp:nvSpPr>
      <dsp:spPr>
        <a:xfrm>
          <a:off x="6137775" y="469836"/>
          <a:ext cx="798090" cy="798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</a:t>
          </a:r>
          <a:r>
            <a:rPr lang="en-IN" sz="900" b="1" kern="1200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IN" sz="9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March 2022</a:t>
          </a:r>
          <a:endParaRPr lang="en-US" sz="900" kern="1200" dirty="0">
            <a:solidFill>
              <a:srgbClr val="002060"/>
            </a:solidFill>
          </a:endParaRPr>
        </a:p>
      </dsp:txBody>
      <dsp:txXfrm>
        <a:off x="6254653" y="586714"/>
        <a:ext cx="564334" cy="5643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07A17-F5B5-4659-A6B8-A7FE5400DB73}">
      <dsp:nvSpPr>
        <dsp:cNvPr id="0" name=""/>
        <dsp:cNvSpPr/>
      </dsp:nvSpPr>
      <dsp:spPr>
        <a:xfrm>
          <a:off x="2260612" y="0"/>
          <a:ext cx="1421291" cy="142150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1BC688-0A64-411E-81B4-3EC771453D30}">
      <dsp:nvSpPr>
        <dsp:cNvPr id="0" name=""/>
        <dsp:cNvSpPr/>
      </dsp:nvSpPr>
      <dsp:spPr>
        <a:xfrm>
          <a:off x="3657602" y="133460"/>
          <a:ext cx="852774" cy="568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latin typeface="Algerian" pitchFamily="82" charset="0"/>
            </a:rPr>
            <a:t>4</a:t>
          </a:r>
          <a:endParaRPr lang="en-US" sz="2800" kern="1200" dirty="0">
            <a:latin typeface="Algerian" pitchFamily="82" charset="0"/>
          </a:endParaRPr>
        </a:p>
      </dsp:txBody>
      <dsp:txXfrm>
        <a:off x="3657602" y="133460"/>
        <a:ext cx="852774" cy="568721"/>
      </dsp:txXfrm>
    </dsp:sp>
    <dsp:sp modelId="{443B99F9-0872-4B20-ACDD-64C3F6AAF447}">
      <dsp:nvSpPr>
        <dsp:cNvPr id="0" name=""/>
        <dsp:cNvSpPr/>
      </dsp:nvSpPr>
      <dsp:spPr>
        <a:xfrm>
          <a:off x="2574764" y="513207"/>
          <a:ext cx="789784" cy="394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N0 of Mentors </a:t>
          </a:r>
          <a:endParaRPr lang="en-US" sz="1000" kern="1200" dirty="0"/>
        </a:p>
      </dsp:txBody>
      <dsp:txXfrm>
        <a:off x="2574764" y="513207"/>
        <a:ext cx="789784" cy="394797"/>
      </dsp:txXfrm>
    </dsp:sp>
    <dsp:sp modelId="{0138AF3F-6988-4EBF-BF29-9B341186DCB2}">
      <dsp:nvSpPr>
        <dsp:cNvPr id="0" name=""/>
        <dsp:cNvSpPr/>
      </dsp:nvSpPr>
      <dsp:spPr>
        <a:xfrm>
          <a:off x="1901144" y="819263"/>
          <a:ext cx="1421291" cy="142150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0C357C-0CF7-49C7-8E15-A3D09D077854}">
      <dsp:nvSpPr>
        <dsp:cNvPr id="0" name=""/>
        <dsp:cNvSpPr/>
      </dsp:nvSpPr>
      <dsp:spPr>
        <a:xfrm>
          <a:off x="3276600" y="1276461"/>
          <a:ext cx="1157565" cy="41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Algerian" pitchFamily="82" charset="0"/>
            </a:rPr>
            <a:t>64</a:t>
          </a:r>
          <a:endParaRPr lang="en-US" sz="2400" kern="1200" dirty="0">
            <a:latin typeface="Algerian" pitchFamily="82" charset="0"/>
          </a:endParaRPr>
        </a:p>
      </dsp:txBody>
      <dsp:txXfrm>
        <a:off x="3276600" y="1276461"/>
        <a:ext cx="1157565" cy="416326"/>
      </dsp:txXfrm>
    </dsp:sp>
    <dsp:sp modelId="{99808E7A-64AF-4D8F-B65E-3EE40C739E91}">
      <dsp:nvSpPr>
        <dsp:cNvPr id="0" name=""/>
        <dsp:cNvSpPr/>
      </dsp:nvSpPr>
      <dsp:spPr>
        <a:xfrm>
          <a:off x="2181607" y="1334693"/>
          <a:ext cx="789784" cy="394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students</a:t>
          </a:r>
          <a:endParaRPr lang="en-US" sz="1000" kern="1200"/>
        </a:p>
      </dsp:txBody>
      <dsp:txXfrm>
        <a:off x="2181607" y="1334693"/>
        <a:ext cx="789784" cy="394797"/>
      </dsp:txXfrm>
    </dsp:sp>
    <dsp:sp modelId="{190C382E-BF8E-4A03-AB6D-29C845042CD3}">
      <dsp:nvSpPr>
        <dsp:cNvPr id="0" name=""/>
        <dsp:cNvSpPr/>
      </dsp:nvSpPr>
      <dsp:spPr>
        <a:xfrm>
          <a:off x="2361771" y="1731262"/>
          <a:ext cx="1221109" cy="122159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8B6CCB-6727-4B04-A7A7-F410497531E8}">
      <dsp:nvSpPr>
        <dsp:cNvPr id="0" name=""/>
        <dsp:cNvSpPr/>
      </dsp:nvSpPr>
      <dsp:spPr>
        <a:xfrm>
          <a:off x="3733798" y="2038460"/>
          <a:ext cx="852774" cy="568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Algerian" pitchFamily="82" charset="0"/>
            </a:rPr>
            <a:t>1:16</a:t>
          </a:r>
          <a:endParaRPr lang="en-US" sz="2000" kern="1200" dirty="0">
            <a:latin typeface="Algerian" pitchFamily="82" charset="0"/>
          </a:endParaRPr>
        </a:p>
      </dsp:txBody>
      <dsp:txXfrm>
        <a:off x="3733798" y="2038460"/>
        <a:ext cx="852774" cy="568721"/>
      </dsp:txXfrm>
    </dsp:sp>
    <dsp:sp modelId="{C83BB4D4-D381-4DEB-9550-AD91C501FEE9}">
      <dsp:nvSpPr>
        <dsp:cNvPr id="0" name=""/>
        <dsp:cNvSpPr/>
      </dsp:nvSpPr>
      <dsp:spPr>
        <a:xfrm>
          <a:off x="2576633" y="2157360"/>
          <a:ext cx="789784" cy="394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Mentor-Mentee Ratio</a:t>
          </a:r>
          <a:endParaRPr lang="en-US" sz="1000" kern="1200"/>
        </a:p>
      </dsp:txBody>
      <dsp:txXfrm>
        <a:off x="2576633" y="2157360"/>
        <a:ext cx="789784" cy="3947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DAF18-5244-42E5-B05F-43A180B886D9}">
      <dsp:nvSpPr>
        <dsp:cNvPr id="0" name=""/>
        <dsp:cNvSpPr/>
      </dsp:nvSpPr>
      <dsp:spPr>
        <a:xfrm>
          <a:off x="0" y="0"/>
          <a:ext cx="2743200" cy="27432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11CD34-AD2D-4C8E-BCCA-518E5B389343}">
      <dsp:nvSpPr>
        <dsp:cNvPr id="0" name=""/>
        <dsp:cNvSpPr/>
      </dsp:nvSpPr>
      <dsp:spPr>
        <a:xfrm>
          <a:off x="1371600" y="0"/>
          <a:ext cx="5853946" cy="274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Baskerville Old Face" pitchFamily="18" charset="0"/>
            </a:rPr>
            <a:t>“Demonstration of nutrient rich recipes and nutrition education in 20 villages of </a:t>
          </a:r>
          <a:r>
            <a:rPr lang="en-US" sz="2100" b="0" i="0" kern="1200" dirty="0" err="1">
              <a:latin typeface="Baskerville Old Face" pitchFamily="18" charset="0"/>
            </a:rPr>
            <a:t>Atchutapuram</a:t>
          </a:r>
          <a:r>
            <a:rPr lang="en-US" sz="2100" b="0" i="0" kern="1200" dirty="0">
              <a:latin typeface="Baskerville Old Face" pitchFamily="18" charset="0"/>
            </a:rPr>
            <a:t>, </a:t>
          </a:r>
          <a:r>
            <a:rPr lang="en-US" sz="2100" b="0" i="0" kern="1200" dirty="0" err="1">
              <a:latin typeface="Baskerville Old Face" pitchFamily="18" charset="0"/>
            </a:rPr>
            <a:t>Anakapalli</a:t>
          </a:r>
          <a:r>
            <a:rPr lang="en-US" sz="2100" b="0" i="0" kern="1200" dirty="0">
              <a:latin typeface="Baskerville Old Face" pitchFamily="18" charset="0"/>
            </a:rPr>
            <a:t>” supported by </a:t>
          </a:r>
          <a:r>
            <a:rPr lang="en-US" sz="2100" b="0" i="0" kern="1200" dirty="0" err="1">
              <a:latin typeface="Baskerville Old Face" pitchFamily="18" charset="0"/>
            </a:rPr>
            <a:t>Vijaya</a:t>
          </a:r>
          <a:r>
            <a:rPr lang="en-US" sz="2100" b="0" i="0" kern="1200" dirty="0">
              <a:latin typeface="Baskerville Old Face" pitchFamily="18" charset="0"/>
            </a:rPr>
            <a:t> </a:t>
          </a:r>
          <a:r>
            <a:rPr lang="en-US" sz="2100" b="0" i="0" kern="1200" dirty="0" err="1">
              <a:latin typeface="Baskerville Old Face" pitchFamily="18" charset="0"/>
            </a:rPr>
            <a:t>Vahini</a:t>
          </a:r>
          <a:r>
            <a:rPr lang="en-US" sz="2100" b="0" i="0" kern="1200" dirty="0">
              <a:latin typeface="Baskerville Old Face" pitchFamily="18" charset="0"/>
            </a:rPr>
            <a:t> Charitable Foundation (Tata Trust). </a:t>
          </a:r>
          <a:endParaRPr lang="en-US" sz="2100" b="0" kern="1200" dirty="0">
            <a:latin typeface="Baskerville Old Face" pitchFamily="18" charset="0"/>
          </a:endParaRPr>
        </a:p>
      </dsp:txBody>
      <dsp:txXfrm>
        <a:off x="1371600" y="0"/>
        <a:ext cx="5853946" cy="1303020"/>
      </dsp:txXfrm>
    </dsp:sp>
    <dsp:sp modelId="{A58DF5A3-F8FF-4F35-91AA-D183B6159464}">
      <dsp:nvSpPr>
        <dsp:cNvPr id="0" name=""/>
        <dsp:cNvSpPr/>
      </dsp:nvSpPr>
      <dsp:spPr>
        <a:xfrm>
          <a:off x="720090" y="1303020"/>
          <a:ext cx="1303020" cy="130302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F1637C-AC20-4D70-8ABD-B94BD3038D6D}">
      <dsp:nvSpPr>
        <dsp:cNvPr id="0" name=""/>
        <dsp:cNvSpPr/>
      </dsp:nvSpPr>
      <dsp:spPr>
        <a:xfrm>
          <a:off x="1371600" y="1303020"/>
          <a:ext cx="5853946" cy="13030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Baskerville Old Face" pitchFamily="18" charset="0"/>
            </a:rPr>
            <a:t>Prepared a book on menu plans for Pregnant &amp; lactating mothers at ICDS centers, (completed in </a:t>
          </a:r>
          <a:r>
            <a:rPr lang="en-US" sz="2000" b="0" i="0" u="sng" kern="1200" dirty="0">
              <a:latin typeface="Baskerville Old Face" pitchFamily="18" charset="0"/>
            </a:rPr>
            <a:t>May 2023)</a:t>
          </a:r>
          <a:endParaRPr lang="en-US" sz="2000" kern="1200" dirty="0">
            <a:latin typeface="Baskerville Old Face" pitchFamily="18" charset="0"/>
          </a:endParaRPr>
        </a:p>
      </dsp:txBody>
      <dsp:txXfrm>
        <a:off x="1371600" y="1303020"/>
        <a:ext cx="5853946" cy="13030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EEB41-782C-442F-B924-2B677B471210}">
      <dsp:nvSpPr>
        <dsp:cNvPr id="0" name=""/>
        <dsp:cNvSpPr/>
      </dsp:nvSpPr>
      <dsp:spPr>
        <a:xfrm>
          <a:off x="2438400" y="1314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400" b="1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Army Dietician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2438400" y="59667"/>
        <a:ext cx="3482541" cy="350118"/>
      </dsp:txXfrm>
    </dsp:sp>
    <dsp:sp modelId="{A4B4E394-2D71-475A-9D68-A42554706D91}">
      <dsp:nvSpPr>
        <dsp:cNvPr id="0" name=""/>
        <dsp:cNvSpPr/>
      </dsp:nvSpPr>
      <dsp:spPr>
        <a:xfrm>
          <a:off x="0" y="1314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 Narrow" pitchFamily="34" charset="0"/>
            </a:rPr>
            <a:t>G. </a:t>
          </a:r>
          <a:r>
            <a:rPr lang="en-US" sz="2000" b="0" kern="1200" dirty="0" err="1">
              <a:solidFill>
                <a:schemeClr val="tx1"/>
              </a:solidFill>
              <a:latin typeface="Arial Narrow" pitchFamily="34" charset="0"/>
            </a:rPr>
            <a:t>Raju</a:t>
          </a:r>
          <a:endParaRPr lang="en-US" sz="2000" b="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22788" y="24102"/>
        <a:ext cx="2392824" cy="421248"/>
      </dsp:txXfrm>
    </dsp:sp>
    <dsp:sp modelId="{1226AA41-61A6-4E45-932B-3D88FFEBF31B}">
      <dsp:nvSpPr>
        <dsp:cNvPr id="0" name=""/>
        <dsp:cNvSpPr/>
      </dsp:nvSpPr>
      <dsp:spPr>
        <a:xfrm>
          <a:off x="2438400" y="514821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297920"/>
            <a:satOff val="-5721"/>
            <a:lumOff val="47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2297920"/>
              <a:satOff val="-5721"/>
              <a:lumOff val="4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chemeClr val="tx1"/>
              </a:solidFill>
            </a:rPr>
            <a:t>British Biologicals</a:t>
          </a:r>
        </a:p>
      </dsp:txBody>
      <dsp:txXfrm>
        <a:off x="2438400" y="573174"/>
        <a:ext cx="3482541" cy="350118"/>
      </dsp:txXfrm>
    </dsp:sp>
    <dsp:sp modelId="{22532881-0CD7-4801-953E-BA9E8A692081}">
      <dsp:nvSpPr>
        <dsp:cNvPr id="0" name=""/>
        <dsp:cNvSpPr/>
      </dsp:nvSpPr>
      <dsp:spPr>
        <a:xfrm>
          <a:off x="0" y="514821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2269696"/>
                <a:satOff val="-6081"/>
                <a:lumOff val="173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269696"/>
                <a:satOff val="-6081"/>
                <a:lumOff val="173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Narrow" pitchFamily="34" charset="0"/>
            </a:rPr>
            <a:t>A. Praveen</a:t>
          </a:r>
        </a:p>
      </dsp:txBody>
      <dsp:txXfrm>
        <a:off x="22788" y="537609"/>
        <a:ext cx="2392824" cy="421248"/>
      </dsp:txXfrm>
    </dsp:sp>
    <dsp:sp modelId="{8BC72B4C-3FA4-4CFA-8C8A-7F0B29F78722}">
      <dsp:nvSpPr>
        <dsp:cNvPr id="0" name=""/>
        <dsp:cNvSpPr/>
      </dsp:nvSpPr>
      <dsp:spPr>
        <a:xfrm>
          <a:off x="2438400" y="1028327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4595841"/>
            <a:satOff val="-11442"/>
            <a:lumOff val="956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4595841"/>
              <a:satOff val="-11442"/>
              <a:lumOff val="9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</a:rPr>
            <a:t>Director, </a:t>
          </a:r>
          <a:r>
            <a:rPr lang="en-US" sz="1600" b="1" kern="1200" dirty="0">
              <a:solidFill>
                <a:schemeClr val="tx1"/>
              </a:solidFill>
            </a:rPr>
            <a:t>Diet</a:t>
          </a:r>
          <a:r>
            <a:rPr lang="en-US" sz="1200" b="1" kern="1200" dirty="0">
              <a:solidFill>
                <a:schemeClr val="tx1"/>
              </a:solidFill>
            </a:rPr>
            <a:t> solutions, Visakhapatnam</a:t>
          </a:r>
        </a:p>
      </dsp:txBody>
      <dsp:txXfrm>
        <a:off x="2438400" y="1086680"/>
        <a:ext cx="3482541" cy="350118"/>
      </dsp:txXfrm>
    </dsp:sp>
    <dsp:sp modelId="{75B7BE08-79D3-49BA-91DF-AC81D45E518E}">
      <dsp:nvSpPr>
        <dsp:cNvPr id="0" name=""/>
        <dsp:cNvSpPr/>
      </dsp:nvSpPr>
      <dsp:spPr>
        <a:xfrm>
          <a:off x="0" y="1028327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4539392"/>
                <a:satOff val="-12162"/>
                <a:lumOff val="34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4539392"/>
                <a:satOff val="-12162"/>
                <a:lumOff val="34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  <a:latin typeface="Arial Narrow" pitchFamily="34" charset="0"/>
            </a:rPr>
            <a:t>Trishita</a:t>
          </a:r>
          <a:r>
            <a:rPr lang="en-US" sz="2400" kern="1200" dirty="0">
              <a:solidFill>
                <a:schemeClr val="tx1"/>
              </a:solidFill>
              <a:latin typeface="Arial Narrow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 Narrow" pitchFamily="34" charset="0"/>
            </a:rPr>
            <a:t>Issar</a:t>
          </a:r>
          <a:endParaRPr lang="en-US" sz="24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22788" y="1051115"/>
        <a:ext cx="2392824" cy="421248"/>
      </dsp:txXfrm>
    </dsp:sp>
    <dsp:sp modelId="{2BFA6833-E607-4295-8DBA-F4FD7382B9AE}">
      <dsp:nvSpPr>
        <dsp:cNvPr id="0" name=""/>
        <dsp:cNvSpPr/>
      </dsp:nvSpPr>
      <dsp:spPr>
        <a:xfrm>
          <a:off x="2438399" y="1515893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6893761"/>
            <a:satOff val="-17163"/>
            <a:lumOff val="1434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6893761"/>
              <a:satOff val="-17163"/>
              <a:lumOff val="143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</a:rPr>
            <a:t>Chief Dietitian, KIMS ICON Hospital</a:t>
          </a:r>
        </a:p>
      </dsp:txBody>
      <dsp:txXfrm>
        <a:off x="2438399" y="1574246"/>
        <a:ext cx="3482541" cy="350118"/>
      </dsp:txXfrm>
    </dsp:sp>
    <dsp:sp modelId="{C8C7B9E6-11BE-428E-BBD9-B2B3CE298624}">
      <dsp:nvSpPr>
        <dsp:cNvPr id="0" name=""/>
        <dsp:cNvSpPr/>
      </dsp:nvSpPr>
      <dsp:spPr>
        <a:xfrm>
          <a:off x="0" y="1541834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6809089"/>
                <a:satOff val="-18243"/>
                <a:lumOff val="521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6809089"/>
                <a:satOff val="-18243"/>
                <a:lumOff val="521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Narrow" pitchFamily="34" charset="0"/>
            </a:rPr>
            <a:t>N </a:t>
          </a:r>
          <a:r>
            <a:rPr lang="en-US" sz="2000" kern="1200" dirty="0" err="1">
              <a:solidFill>
                <a:schemeClr val="tx1"/>
              </a:solidFill>
              <a:latin typeface="Arial Narrow" pitchFamily="34" charset="0"/>
            </a:rPr>
            <a:t>Sirisha</a:t>
          </a:r>
          <a:endParaRPr lang="en-US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22788" y="1564622"/>
        <a:ext cx="2392824" cy="421248"/>
      </dsp:txXfrm>
    </dsp:sp>
    <dsp:sp modelId="{53FCC840-2FF9-42D8-9EF2-7FCC8CD62EBD}">
      <dsp:nvSpPr>
        <dsp:cNvPr id="0" name=""/>
        <dsp:cNvSpPr/>
      </dsp:nvSpPr>
      <dsp:spPr>
        <a:xfrm>
          <a:off x="2438400" y="2055341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9191681"/>
            <a:satOff val="-22883"/>
            <a:lumOff val="1912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9191681"/>
              <a:satOff val="-22883"/>
              <a:lumOff val="19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</a:rPr>
            <a:t>Senior Dietitian, Apollo hospitals, Hyderabad</a:t>
          </a:r>
        </a:p>
      </dsp:txBody>
      <dsp:txXfrm>
        <a:off x="2438400" y="2113694"/>
        <a:ext cx="3482541" cy="350118"/>
      </dsp:txXfrm>
    </dsp:sp>
    <dsp:sp modelId="{A9F55B7A-D97E-4789-B02A-C4DBF73E86FB}">
      <dsp:nvSpPr>
        <dsp:cNvPr id="0" name=""/>
        <dsp:cNvSpPr/>
      </dsp:nvSpPr>
      <dsp:spPr>
        <a:xfrm>
          <a:off x="0" y="2055341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9078785"/>
                <a:satOff val="-24324"/>
                <a:lumOff val="69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078785"/>
                <a:satOff val="-24324"/>
                <a:lumOff val="69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Narrow" pitchFamily="34" charset="0"/>
            </a:rPr>
            <a:t>N Swetha Sree</a:t>
          </a:r>
        </a:p>
      </dsp:txBody>
      <dsp:txXfrm>
        <a:off x="22788" y="2078129"/>
        <a:ext cx="2392824" cy="421248"/>
      </dsp:txXfrm>
    </dsp:sp>
    <dsp:sp modelId="{387D0BF1-73DB-403D-8967-E940F47C78A2}">
      <dsp:nvSpPr>
        <dsp:cNvPr id="0" name=""/>
        <dsp:cNvSpPr/>
      </dsp:nvSpPr>
      <dsp:spPr>
        <a:xfrm>
          <a:off x="2438400" y="2568847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1489602"/>
            <a:satOff val="-28604"/>
            <a:lumOff val="239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1489602"/>
              <a:satOff val="-28604"/>
              <a:lumOff val="23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</a:rPr>
            <a:t>CEO, </a:t>
          </a:r>
          <a:r>
            <a:rPr lang="en-US" sz="1200" b="1" kern="1200" dirty="0" err="1">
              <a:solidFill>
                <a:schemeClr val="tx1"/>
              </a:solidFill>
            </a:rPr>
            <a:t>Suman</a:t>
          </a:r>
          <a:r>
            <a:rPr lang="en-US" sz="1200" b="1" kern="1200" dirty="0">
              <a:solidFill>
                <a:schemeClr val="tx1"/>
              </a:solidFill>
            </a:rPr>
            <a:t> Television</a:t>
          </a:r>
        </a:p>
      </dsp:txBody>
      <dsp:txXfrm>
        <a:off x="2438400" y="2627200"/>
        <a:ext cx="3482541" cy="350118"/>
      </dsp:txXfrm>
    </dsp:sp>
    <dsp:sp modelId="{7E19B19F-1612-4E19-A7F2-1BBD48A524FA}">
      <dsp:nvSpPr>
        <dsp:cNvPr id="0" name=""/>
        <dsp:cNvSpPr/>
      </dsp:nvSpPr>
      <dsp:spPr>
        <a:xfrm>
          <a:off x="0" y="2568847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11348481"/>
                <a:satOff val="-30405"/>
                <a:lumOff val="868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348481"/>
                <a:satOff val="-30405"/>
                <a:lumOff val="868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Narrow" pitchFamily="34" charset="0"/>
            </a:rPr>
            <a:t>A Naga Raju</a:t>
          </a:r>
        </a:p>
      </dsp:txBody>
      <dsp:txXfrm>
        <a:off x="22788" y="2591635"/>
        <a:ext cx="2392824" cy="421248"/>
      </dsp:txXfrm>
    </dsp:sp>
    <dsp:sp modelId="{551A3967-E291-47DC-A515-673550FFCDC3}">
      <dsp:nvSpPr>
        <dsp:cNvPr id="0" name=""/>
        <dsp:cNvSpPr/>
      </dsp:nvSpPr>
      <dsp:spPr>
        <a:xfrm>
          <a:off x="2438400" y="3082354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3787521"/>
            <a:satOff val="-34325"/>
            <a:lumOff val="286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3787521"/>
              <a:satOff val="-34325"/>
              <a:lumOff val="28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</a:rPr>
            <a:t>Division of Nutritional sciences, Cornell University, Ithaca, NY, USA</a:t>
          </a:r>
        </a:p>
      </dsp:txBody>
      <dsp:txXfrm>
        <a:off x="2438400" y="3140707"/>
        <a:ext cx="3482541" cy="350118"/>
      </dsp:txXfrm>
    </dsp:sp>
    <dsp:sp modelId="{18B07C6B-338C-424D-9B90-F09BA9880A32}">
      <dsp:nvSpPr>
        <dsp:cNvPr id="0" name=""/>
        <dsp:cNvSpPr/>
      </dsp:nvSpPr>
      <dsp:spPr>
        <a:xfrm>
          <a:off x="0" y="3082354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13618177"/>
                <a:satOff val="-36486"/>
                <a:lumOff val="104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3618177"/>
                <a:satOff val="-36486"/>
                <a:lumOff val="104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Narrow" pitchFamily="34" charset="0"/>
            </a:rPr>
            <a:t>DSL </a:t>
          </a:r>
          <a:r>
            <a:rPr lang="en-US" sz="2000" kern="1200" dirty="0" err="1">
              <a:solidFill>
                <a:schemeClr val="tx1"/>
              </a:solidFill>
              <a:latin typeface="Arial Narrow" pitchFamily="34" charset="0"/>
            </a:rPr>
            <a:t>Sravani</a:t>
          </a:r>
          <a:endParaRPr lang="en-US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22788" y="3105142"/>
        <a:ext cx="2392824" cy="421248"/>
      </dsp:txXfrm>
    </dsp:sp>
    <dsp:sp modelId="{7D2E9B47-BB28-430C-893C-38391E028EAD}">
      <dsp:nvSpPr>
        <dsp:cNvPr id="0" name=""/>
        <dsp:cNvSpPr/>
      </dsp:nvSpPr>
      <dsp:spPr>
        <a:xfrm>
          <a:off x="2438400" y="3595861"/>
          <a:ext cx="3657600" cy="466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6085442"/>
            <a:satOff val="-40046"/>
            <a:lumOff val="3346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6085442"/>
              <a:satOff val="-40046"/>
              <a:lumOff val="33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</a:rPr>
            <a:t>Senior Nutritionist, </a:t>
          </a:r>
          <a:r>
            <a:rPr lang="en-US" sz="1200" b="1" kern="1200" dirty="0" err="1">
              <a:solidFill>
                <a:schemeClr val="tx1"/>
              </a:solidFill>
            </a:rPr>
            <a:t>Nutraceutical</a:t>
          </a:r>
          <a:r>
            <a:rPr lang="en-US" sz="1200" b="1" kern="1200" dirty="0">
              <a:solidFill>
                <a:schemeClr val="tx1"/>
              </a:solidFill>
            </a:rPr>
            <a:t> Division, Lee </a:t>
          </a:r>
          <a:r>
            <a:rPr lang="en-US" sz="1200" b="1" kern="1200" dirty="0" err="1">
              <a:solidFill>
                <a:schemeClr val="tx1"/>
              </a:solidFill>
            </a:rPr>
            <a:t>Pharma</a:t>
          </a:r>
          <a:r>
            <a:rPr lang="en-US" sz="1200" b="1" kern="1200" dirty="0">
              <a:solidFill>
                <a:schemeClr val="tx1"/>
              </a:solidFill>
            </a:rPr>
            <a:t> Ltd</a:t>
          </a:r>
        </a:p>
      </dsp:txBody>
      <dsp:txXfrm>
        <a:off x="2438400" y="3654214"/>
        <a:ext cx="3482541" cy="350118"/>
      </dsp:txXfrm>
    </dsp:sp>
    <dsp:sp modelId="{DC9DE3EE-7DBA-4BDD-815B-A2F4732B1F94}">
      <dsp:nvSpPr>
        <dsp:cNvPr id="0" name=""/>
        <dsp:cNvSpPr/>
      </dsp:nvSpPr>
      <dsp:spPr>
        <a:xfrm>
          <a:off x="0" y="3595861"/>
          <a:ext cx="2438400" cy="466824"/>
        </a:xfrm>
        <a:prstGeom prst="roundRect">
          <a:avLst/>
        </a:prstGeom>
        <a:gradFill rotWithShape="0">
          <a:gsLst>
            <a:gs pos="0">
              <a:schemeClr val="accent3">
                <a:hueOff val="15887873"/>
                <a:satOff val="-42567"/>
                <a:lumOff val="1215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5887873"/>
                <a:satOff val="-42567"/>
                <a:lumOff val="1215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Narrow" pitchFamily="34" charset="0"/>
            </a:rPr>
            <a:t>T. </a:t>
          </a:r>
          <a:r>
            <a:rPr lang="en-US" sz="2000" kern="1200" dirty="0" err="1">
              <a:solidFill>
                <a:schemeClr val="tx1"/>
              </a:solidFill>
              <a:latin typeface="Arial Narrow" pitchFamily="34" charset="0"/>
            </a:rPr>
            <a:t>Lavanya</a:t>
          </a:r>
          <a:endParaRPr lang="en-US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22788" y="3618649"/>
        <a:ext cx="2392824" cy="421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0.79839</cdr:x>
      <cdr:y>0.09514</cdr:y>
    </cdr:from>
    <cdr:to>
      <cdr:x>0.92281</cdr:x>
      <cdr:y>0.28542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67400" y="381000"/>
          <a:ext cx="9144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0.59102</cdr:x>
      <cdr:y>0.11417</cdr:y>
    </cdr:from>
    <cdr:to>
      <cdr:x>0.71544</cdr:x>
      <cdr:y>0.3425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43400" y="457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256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dd0c7d16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dd0c7d16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16f4a803e0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16f4a803e0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6f4a803e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6f4a803e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6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38eb785e23_2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38eb785e23_2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945adaef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4945adaef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8eb785e2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38eb785e2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b0f9523dd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db0f9523dd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992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8eb785e2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38eb785e2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917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38d67518c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38d67518c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16f4a803e0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116f4a803e0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b0f9523dd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db0f9523dd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db0f9523dd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db0f9523dd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db0f9523d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db0f9523d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8d67518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8d67518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db0f9523dd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db0f9523dd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a8aea4ce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4a8aea4ce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775" y="1423225"/>
            <a:ext cx="9150900" cy="246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42775" y="1678150"/>
            <a:ext cx="7083300" cy="19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42775" y="4148365"/>
            <a:ext cx="48924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/>
          <p:nvPr/>
        </p:nvSpPr>
        <p:spPr>
          <a:xfrm>
            <a:off x="716675" y="0"/>
            <a:ext cx="770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"/>
          </p:nvPr>
        </p:nvSpPr>
        <p:spPr>
          <a:xfrm>
            <a:off x="2105350" y="3345438"/>
            <a:ext cx="4933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2105350" y="1140462"/>
            <a:ext cx="4933500" cy="220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Oxanium"/>
              <a:buNone/>
              <a:defRPr sz="3000">
                <a:solidFill>
                  <a:schemeClr val="accent2"/>
                </a:solidFill>
                <a:latin typeface="Oxanium"/>
                <a:ea typeface="Oxanium"/>
                <a:cs typeface="Oxanium"/>
                <a:sym typeface="Oxan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4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/>
          <p:nvPr/>
        </p:nvSpPr>
        <p:spPr>
          <a:xfrm>
            <a:off x="0" y="355575"/>
            <a:ext cx="7203000" cy="443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720000" y="1351775"/>
            <a:ext cx="427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body" idx="1"/>
          </p:nvPr>
        </p:nvSpPr>
        <p:spPr>
          <a:xfrm>
            <a:off x="720000" y="2153075"/>
            <a:ext cx="4276500" cy="20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/>
          <p:nvPr/>
        </p:nvSpPr>
        <p:spPr>
          <a:xfrm>
            <a:off x="713225" y="2400"/>
            <a:ext cx="7717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/>
          <p:nvPr/>
        </p:nvSpPr>
        <p:spPr>
          <a:xfrm>
            <a:off x="-6775" y="813200"/>
            <a:ext cx="9150900" cy="352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2"/>
          <p:cNvSpPr/>
          <p:nvPr/>
        </p:nvSpPr>
        <p:spPr>
          <a:xfrm>
            <a:off x="0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3"/>
          <p:cNvSpPr/>
          <p:nvPr/>
        </p:nvSpPr>
        <p:spPr>
          <a:xfrm>
            <a:off x="713225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3A40-C883-AD0F-4651-F2110E0A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16D7D-1380-1D08-FF08-B3B59BB1C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0858D-CDA7-EFEE-A70F-1827B686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863B314-E044-4BED-BC89-06186D4A49B1}" type="datetimeFigureOut">
              <a:rPr lang="en-IN" smtClean="0"/>
              <a:t>01-11-2023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1DC96-7864-0AEC-DE6C-644CB2FB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3C52A-091E-B6BA-05AE-31FEC822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3BC3744-4CE9-45C2-B181-347153E299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257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-10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1066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966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79063" y="3071600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5222038" y="3071600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79063" y="2544550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22038" y="2544550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6230700" y="0"/>
            <a:ext cx="2913300" cy="52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58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0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573450" y="445025"/>
            <a:ext cx="385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2"/>
          </p:nvPr>
        </p:nvSpPr>
        <p:spPr>
          <a:xfrm>
            <a:off x="5811774" y="1193296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3"/>
          </p:nvPr>
        </p:nvSpPr>
        <p:spPr>
          <a:xfrm>
            <a:off x="5811650" y="2069512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5811749" y="1407235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4"/>
          </p:nvPr>
        </p:nvSpPr>
        <p:spPr>
          <a:xfrm>
            <a:off x="5811650" y="2283451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5"/>
          </p:nvPr>
        </p:nvSpPr>
        <p:spPr>
          <a:xfrm>
            <a:off x="5811774" y="2945728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/>
          </p:nvPr>
        </p:nvSpPr>
        <p:spPr>
          <a:xfrm>
            <a:off x="5811650" y="3821945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7"/>
          </p:nvPr>
        </p:nvSpPr>
        <p:spPr>
          <a:xfrm>
            <a:off x="5811776" y="3159668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5811650" y="4035884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4883485" y="1231701"/>
            <a:ext cx="696600" cy="696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 hasCustomPrompt="1"/>
          </p:nvPr>
        </p:nvSpPr>
        <p:spPr>
          <a:xfrm>
            <a:off x="4883485" y="2981114"/>
            <a:ext cx="696600" cy="696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14" hasCustomPrompt="1"/>
          </p:nvPr>
        </p:nvSpPr>
        <p:spPr>
          <a:xfrm>
            <a:off x="4883486" y="2106408"/>
            <a:ext cx="696600" cy="696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4883486" y="3855821"/>
            <a:ext cx="696600" cy="696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-6775" y="1012400"/>
            <a:ext cx="9150900" cy="312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3531988" y="2929500"/>
            <a:ext cx="4898700" cy="642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3532063" y="1571100"/>
            <a:ext cx="4898700" cy="11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/>
          <p:nvPr/>
        </p:nvSpPr>
        <p:spPr>
          <a:xfrm>
            <a:off x="716675" y="0"/>
            <a:ext cx="770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_1_1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20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0" r:id="rId3"/>
    <p:sldLayoutId id="2147483662" r:id="rId4"/>
    <p:sldLayoutId id="2147483665" r:id="rId5"/>
    <p:sldLayoutId id="2147483666" r:id="rId6"/>
    <p:sldLayoutId id="2147483667" r:id="rId7"/>
    <p:sldLayoutId id="2147483669" r:id="rId8"/>
    <p:sldLayoutId id="2147483671" r:id="rId9"/>
    <p:sldLayoutId id="2147483674" r:id="rId10"/>
    <p:sldLayoutId id="2147483675" r:id="rId11"/>
    <p:sldLayoutId id="2147483686" r:id="rId12"/>
    <p:sldLayoutId id="2147483687" r:id="rId13"/>
    <p:sldLayoutId id="2147483688" r:id="rId14"/>
    <p:sldLayoutId id="2147483689" r:id="rId15"/>
    <p:sldLayoutId id="2147483694" r:id="rId16"/>
    <p:sldLayoutId id="2147483695" r:id="rId17"/>
    <p:sldLayoutId id="214748369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drive/folders/16pRzT2u26MKMPYm2nBc3l3jno7X03v?usp=sharing" TargetMode="Externa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drive.google.com/file/d/13fs4eDYHhjouhaYfZTlW7KLFNwEeXdEF/view?usp=sharing" TargetMode="Externa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3425" r="-133" b="31077"/>
          <a:stretch/>
        </p:blipFill>
        <p:spPr bwMode="auto">
          <a:xfrm>
            <a:off x="2453275" y="1657350"/>
            <a:ext cx="4267200" cy="20042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Google Shape;240;p28"/>
          <p:cNvSpPr txBox="1">
            <a:spLocks/>
          </p:cNvSpPr>
          <p:nvPr/>
        </p:nvSpPr>
        <p:spPr>
          <a:xfrm>
            <a:off x="2438400" y="225427"/>
            <a:ext cx="4296950" cy="7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sz="85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Bebas Neue"/>
              <a:buNone/>
              <a:defRPr sz="8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Baskerville Old Face" pitchFamily="18" charset="0"/>
              </a:rPr>
              <a:t>WELCOME TO NAAC  PEER TEAM</a:t>
            </a:r>
          </a:p>
        </p:txBody>
      </p:sp>
      <p:sp>
        <p:nvSpPr>
          <p:cNvPr id="6" name="Google Shape;252;p47"/>
          <p:cNvSpPr txBox="1">
            <a:spLocks noGrp="1"/>
          </p:cNvSpPr>
          <p:nvPr>
            <p:ph type="subTitle" idx="1"/>
          </p:nvPr>
        </p:nvSpPr>
        <p:spPr>
          <a:xfrm>
            <a:off x="2118000" y="4019550"/>
            <a:ext cx="48924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Food, Nutrition &amp; Dietetics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Andhra University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Visakhapatnam</a:t>
            </a:r>
          </a:p>
        </p:txBody>
      </p:sp>
      <p:pic>
        <p:nvPicPr>
          <p:cNvPr id="2050" name="Picture 2" descr="237,700+ Colorful Fruits And Vegetables Stock Photos, Pictures &amp;  Royalty-Free Images - iStock | Colorful fruits and vegetables on white">
            <a:extLst>
              <a:ext uri="{FF2B5EF4-FFF2-40B4-BE49-F238E27FC236}">
                <a16:creationId xmlns:a16="http://schemas.microsoft.com/office/drawing/2014/main" id="{2007BC77-E2AD-8001-B381-93859BDF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2" y="3927300"/>
            <a:ext cx="18478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-A-Day - Eat the Rainbow! - ChallengeME">
            <a:extLst>
              <a:ext uri="{FF2B5EF4-FFF2-40B4-BE49-F238E27FC236}">
                <a16:creationId xmlns:a16="http://schemas.microsoft.com/office/drawing/2014/main" id="{57498B26-2DA3-4F71-3E46-0D4CA23DF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53510"/>
            <a:ext cx="1916578" cy="10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7E72A5-58E7-6EEA-BC6B-5303C8D6C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5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 algn="ctr"/>
            <a:r>
              <a:rPr lang="en-IN" sz="1600" b="1" dirty="0">
                <a:solidFill>
                  <a:srgbClr val="002060"/>
                </a:solidFill>
                <a:latin typeface="Tempus Sans ITC" pitchFamily="82" charset="0"/>
                <a:cs typeface="Times New Roman" panose="02020603050405020304" pitchFamily="18" charset="0"/>
              </a:rPr>
              <a:t>Courses with employability/Skill development/value added programs offered</a:t>
            </a:r>
          </a:p>
        </p:txBody>
      </p:sp>
      <p:sp>
        <p:nvSpPr>
          <p:cNvPr id="859" name="Google Shape;859;p67"/>
          <p:cNvSpPr txBox="1">
            <a:spLocks noGrp="1"/>
          </p:cNvSpPr>
          <p:nvPr>
            <p:ph type="title" idx="4294967295"/>
          </p:nvPr>
        </p:nvSpPr>
        <p:spPr>
          <a:xfrm>
            <a:off x="6553200" y="1276351"/>
            <a:ext cx="2057400" cy="609599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b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added</a:t>
            </a:r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300" dirty="0">
              <a:solidFill>
                <a:schemeClr val="dk1"/>
              </a:solidFill>
            </a:endParaRPr>
          </a:p>
        </p:txBody>
      </p:sp>
      <p:sp>
        <p:nvSpPr>
          <p:cNvPr id="860" name="Google Shape;860;p67"/>
          <p:cNvSpPr txBox="1">
            <a:spLocks noGrp="1"/>
          </p:cNvSpPr>
          <p:nvPr>
            <p:ph type="title" idx="4294967295"/>
          </p:nvPr>
        </p:nvSpPr>
        <p:spPr>
          <a:xfrm>
            <a:off x="3343275" y="1283075"/>
            <a:ext cx="2456700" cy="61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 development</a:t>
            </a:r>
            <a:endParaRPr lang="en-I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1" name="Google Shape;861;p67"/>
          <p:cNvSpPr txBox="1">
            <a:spLocks noGrp="1"/>
          </p:cNvSpPr>
          <p:nvPr>
            <p:ph type="title" idx="4294967295"/>
          </p:nvPr>
        </p:nvSpPr>
        <p:spPr>
          <a:xfrm>
            <a:off x="304800" y="1276350"/>
            <a:ext cx="2209800" cy="619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I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Employability</a:t>
            </a:r>
            <a:endParaRPr lang="en-I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Content Placeholder 3">
            <a:extLst>
              <a:ext uri="{FF2B5EF4-FFF2-40B4-BE49-F238E27FC236}">
                <a16:creationId xmlns:a16="http://schemas.microsoft.com/office/drawing/2014/main" id="{BAFF59D5-62CC-8EC7-AA48-8EDE857478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574210"/>
              </p:ext>
            </p:extLst>
          </p:nvPr>
        </p:nvGraphicFramePr>
        <p:xfrm>
          <a:off x="304800" y="2343151"/>
          <a:ext cx="2438400" cy="16002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691291383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Processing &amp; Preservation Technology 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Analysis &amp; Instrumentation 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Microbiology &amp; Toxicology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and Therapeutic Nutrition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Sports Nutrition                          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16851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7287C88-BF69-9568-2E2F-DEB724A8B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46948"/>
              </p:ext>
            </p:extLst>
          </p:nvPr>
        </p:nvGraphicFramePr>
        <p:xfrm>
          <a:off x="3124200" y="2350463"/>
          <a:ext cx="2781580" cy="12118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2781580">
                  <a:extLst>
                    <a:ext uri="{9D8B030D-6E8A-4147-A177-3AD203B41FA5}">
                      <a16:colId xmlns:a16="http://schemas.microsoft.com/office/drawing/2014/main" val="2949424084"/>
                    </a:ext>
                  </a:extLst>
                </a:gridCol>
              </a:tblGrid>
              <a:tr h="1211887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Processing &amp; Preservation Technology 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Analysis &amp; Instrumentation 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Microbiology &amp; Toxicology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Wingdings" pitchFamily="2" charset="2"/>
                        <a:buChar char="q"/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Clinical and Therapeutic Nutrition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076719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7287C88-BF69-9568-2E2F-DEB724A8B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86535"/>
              </p:ext>
            </p:extLst>
          </p:nvPr>
        </p:nvGraphicFramePr>
        <p:xfrm>
          <a:off x="6400800" y="2419350"/>
          <a:ext cx="2514600" cy="6858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94942408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Intellectual Property Rights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Methodology</a:t>
                      </a:r>
                      <a:endParaRPr lang="en-IN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07671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94424D60-B7DA-6C36-609B-E3BAF2AA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61" y="148681"/>
            <a:ext cx="941521" cy="9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F888B65-57E6-8530-1B2B-FBD89C623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003508"/>
              </p:ext>
            </p:extLst>
          </p:nvPr>
        </p:nvGraphicFramePr>
        <p:xfrm>
          <a:off x="533400" y="742950"/>
          <a:ext cx="3581400" cy="1721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5686B63-B349-0AB6-91C8-062B71B3C1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01094"/>
              </p:ext>
            </p:extLst>
          </p:nvPr>
        </p:nvGraphicFramePr>
        <p:xfrm>
          <a:off x="4458891" y="742949"/>
          <a:ext cx="3350417" cy="175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71B52CC-A16E-284E-5C17-2F9BEB8FAB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102685"/>
              </p:ext>
            </p:extLst>
          </p:nvPr>
        </p:nvGraphicFramePr>
        <p:xfrm>
          <a:off x="533400" y="2952750"/>
          <a:ext cx="35052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FF13F95-6F74-B2CA-E88C-1876A6A79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374128"/>
              </p:ext>
            </p:extLst>
          </p:nvPr>
        </p:nvGraphicFramePr>
        <p:xfrm>
          <a:off x="4572000" y="2952750"/>
          <a:ext cx="3472561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2895600" y="247243"/>
            <a:ext cx="2477692" cy="315471"/>
          </a:xfrm>
          <a:prstGeom prst="rect">
            <a:avLst/>
          </a:prstGeom>
        </p:spPr>
        <p:txBody>
          <a:bodyPr/>
          <a:lstStyle/>
          <a:p>
            <a:pPr lvl="0" algn="ctr" rtl="0"/>
            <a:r>
              <a:rPr lang="en-IN" b="1" i="0" dirty="0">
                <a:solidFill>
                  <a:schemeClr val="tx1"/>
                </a:solidFill>
              </a:rPr>
              <a:t>Feedback on curriculum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35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89;p32"/>
          <p:cNvSpPr txBox="1">
            <a:spLocks noGrp="1"/>
          </p:cNvSpPr>
          <p:nvPr>
            <p:ph type="title"/>
          </p:nvPr>
        </p:nvSpPr>
        <p:spPr>
          <a:xfrm>
            <a:off x="3864077" y="566802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Broadway" pitchFamily="82" charset="0"/>
                <a:cs typeface="Times New Roman" panose="02020603050405020304" pitchFamily="18" charset="0"/>
              </a:rPr>
              <a:t>MOUs</a:t>
            </a:r>
            <a:endParaRPr lang="en-IN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290;p32"/>
          <p:cNvSpPr txBox="1">
            <a:spLocks/>
          </p:cNvSpPr>
          <p:nvPr/>
        </p:nvSpPr>
        <p:spPr>
          <a:xfrm>
            <a:off x="3888658" y="1619427"/>
            <a:ext cx="4351500" cy="20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just"/>
            <a:r>
              <a:rPr lang="en-US" sz="1800" dirty="0">
                <a:solidFill>
                  <a:srgbClr val="002060"/>
                </a:solidFill>
                <a:latin typeface="Bahnschrift Condensed" pitchFamily="34" charset="0"/>
                <a:ea typeface="Segoe UI Black" pitchFamily="34" charset="0"/>
              </a:rPr>
              <a:t>MOU with Andhra Pradesh Food Processing Society (APFPS)  for establishing NABL accredited Food testing laboratory for the benefit of Food Science &amp; Technology students</a:t>
            </a:r>
            <a:r>
              <a:rPr lang="en-US" sz="1800" dirty="0">
                <a:latin typeface="Bahnschrift Condensed" pitchFamily="34" charset="0"/>
                <a:ea typeface="Segoe UI Black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52FF64C-2F32-2C54-27EF-E43401161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566802"/>
            <a:ext cx="3156815" cy="410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1"/>
          <p:cNvSpPr txBox="1">
            <a:spLocks noGrp="1"/>
          </p:cNvSpPr>
          <p:nvPr>
            <p:ph type="title"/>
          </p:nvPr>
        </p:nvSpPr>
        <p:spPr>
          <a:xfrm>
            <a:off x="2438400" y="113845"/>
            <a:ext cx="3429000" cy="851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IN" sz="2800" b="1" dirty="0">
                <a:solidFill>
                  <a:srgbClr val="FF0000"/>
                </a:solidFill>
                <a:latin typeface="Broadway" pitchFamily="82" charset="0"/>
                <a:cs typeface="Times New Roman" panose="02020603050405020304" pitchFamily="18" charset="0"/>
              </a:rPr>
              <a:t>MOUs</a:t>
            </a:r>
            <a:endParaRPr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654" name="Google Shape;654;p61"/>
          <p:cNvSpPr/>
          <p:nvPr/>
        </p:nvSpPr>
        <p:spPr>
          <a:xfrm>
            <a:off x="7975275" y="4181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1"/>
          <p:cNvSpPr/>
          <p:nvPr/>
        </p:nvSpPr>
        <p:spPr>
          <a:xfrm>
            <a:off x="8309425" y="4181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1"/>
          <p:cNvSpPr/>
          <p:nvPr/>
        </p:nvSpPr>
        <p:spPr>
          <a:xfrm>
            <a:off x="8643575" y="4181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10454277"/>
              </p:ext>
            </p:extLst>
          </p:nvPr>
        </p:nvGraphicFramePr>
        <p:xfrm>
          <a:off x="1600200" y="1504951"/>
          <a:ext cx="52578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454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/>
          <p:nvPr/>
        </p:nvSpPr>
        <p:spPr>
          <a:xfrm rot="10800000">
            <a:off x="2" y="2982"/>
            <a:ext cx="5307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8"/>
          <p:cNvSpPr/>
          <p:nvPr/>
        </p:nvSpPr>
        <p:spPr>
          <a:xfrm flipH="1">
            <a:off x="8077200" y="4101906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8"/>
          <p:cNvSpPr/>
          <p:nvPr/>
        </p:nvSpPr>
        <p:spPr>
          <a:xfrm rot="10800000">
            <a:off x="0" y="4764302"/>
            <a:ext cx="2913300" cy="3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8"/>
          <p:cNvSpPr/>
          <p:nvPr/>
        </p:nvSpPr>
        <p:spPr>
          <a:xfrm>
            <a:off x="8606669" y="2723800"/>
            <a:ext cx="366600" cy="163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3" name="Google Shape;423;p38"/>
          <p:cNvCxnSpPr/>
          <p:nvPr/>
        </p:nvCxnSpPr>
        <p:spPr>
          <a:xfrm rot="10800000">
            <a:off x="265356" y="-278915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60DDA25-3305-BE04-3ADA-02DA645A41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9" t="15947" r="24927" b="10471"/>
          <a:stretch/>
        </p:blipFill>
        <p:spPr>
          <a:xfrm>
            <a:off x="912688" y="635440"/>
            <a:ext cx="6000535" cy="4167951"/>
          </a:xfrm>
          <a:prstGeom prst="rect">
            <a:avLst/>
          </a:prstGeom>
        </p:spPr>
      </p:pic>
      <p:pic>
        <p:nvPicPr>
          <p:cNvPr id="16" name="Picture 4" descr="NIFTEM-T">
            <a:extLst>
              <a:ext uri="{FF2B5EF4-FFF2-40B4-BE49-F238E27FC236}">
                <a16:creationId xmlns:a16="http://schemas.microsoft.com/office/drawing/2014/main" id="{38905495-5AF1-2276-AEDE-D74B4223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21" y="1609643"/>
            <a:ext cx="1828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4424D60-B7DA-6C36-609B-E3BAF2AA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61" y="148681"/>
            <a:ext cx="941521" cy="9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05923"/>
            <a:ext cx="3962400" cy="4616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roadway" pitchFamily="82" charset="0"/>
              </a:rPr>
              <a:t>Internship</a:t>
            </a:r>
          </a:p>
        </p:txBody>
      </p:sp>
    </p:spTree>
    <p:extLst>
      <p:ext uri="{BB962C8B-B14F-4D97-AF65-F5344CB8AC3E}">
        <p14:creationId xmlns:p14="http://schemas.microsoft.com/office/powerpoint/2010/main" val="14312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A8A3B6-6476-24C2-5225-AA70C6DC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22" y="-130629"/>
            <a:ext cx="7584478" cy="721180"/>
          </a:xfrm>
        </p:spPr>
        <p:txBody>
          <a:bodyPr/>
          <a:lstStyle/>
          <a:p>
            <a:pPr algn="ctr"/>
            <a:r>
              <a:rPr lang="en-US" sz="2400" dirty="0"/>
              <a:t>Student project works</a:t>
            </a:r>
            <a:endParaRPr lang="en-IN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705F39-9AB9-9ED6-9276-90965A348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545550"/>
              </p:ext>
            </p:extLst>
          </p:nvPr>
        </p:nvGraphicFramePr>
        <p:xfrm>
          <a:off x="685800" y="971550"/>
          <a:ext cx="7696200" cy="3399661"/>
        </p:xfrm>
        <a:graphic>
          <a:graphicData uri="http://schemas.openxmlformats.org/drawingml/2006/table">
            <a:tbl>
              <a:tblPr firstRow="1" bandRow="1">
                <a:tableStyleId>{75269676-14D5-48C0-903E-CD77A9535EF3}</a:tableStyleId>
              </a:tblPr>
              <a:tblGrid>
                <a:gridCol w="375425">
                  <a:extLst>
                    <a:ext uri="{9D8B030D-6E8A-4147-A177-3AD203B41FA5}">
                      <a16:colId xmlns:a16="http://schemas.microsoft.com/office/drawing/2014/main" val="695108347"/>
                    </a:ext>
                  </a:extLst>
                </a:gridCol>
                <a:gridCol w="7320775">
                  <a:extLst>
                    <a:ext uri="{9D8B030D-6E8A-4147-A177-3AD203B41FA5}">
                      <a16:colId xmlns:a16="http://schemas.microsoft.com/office/drawing/2014/main" val="587655281"/>
                    </a:ext>
                  </a:extLst>
                </a:gridCol>
              </a:tblGrid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1</a:t>
                      </a:r>
                      <a:endParaRPr lang="en-IN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Sensory evaluation and nutrient composition of MAHUA flower based products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81673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Development of functional food based blenderized tube feeds for burns patients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014695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3</a:t>
                      </a:r>
                      <a:endParaRPr lang="en-IN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Fortification of commonly consumed recipes with nutraceutical chitosan for value addition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57716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Value added products developed from fruit waste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98794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5</a:t>
                      </a:r>
                      <a:endParaRPr lang="en-IN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Development of products based on low sodium foods for hypertension 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63957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6</a:t>
                      </a:r>
                      <a:endParaRPr lang="en-IN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Impact of  COVID-19 infection on the nutrient intake, nutritional status and dietary habits in men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56738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7</a:t>
                      </a:r>
                      <a:endParaRPr lang="en-IN" dirty="0"/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A study of prevalence of dyslectrolytemia in critically ill patients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06064"/>
                  </a:ext>
                </a:extLst>
              </a:tr>
              <a:tr h="249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8</a:t>
                      </a:r>
                      <a:endParaRPr lang="en-IN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Preparation of fruit leathers using solar dryer technology and evaluation of consumer acceptability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335309"/>
                  </a:ext>
                </a:extLst>
              </a:tr>
              <a:tr h="424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9</a:t>
                      </a:r>
                      <a:endParaRPr lang="en-IN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onstantia" panose="02030602050306030303" pitchFamily="18" charset="0"/>
                        </a:rPr>
                        <a:t>Study on consumption patterns, nutrient composition and recipe development with little millet</a:t>
                      </a:r>
                      <a:endParaRPr lang="en-IN" sz="1200" dirty="0">
                        <a:latin typeface="Constantia" panose="02030602050306030303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2704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987D-3ACA-5BC5-2482-508E95A3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1200" dirty="0">
                <a:solidFill>
                  <a:schemeClr val="dk1"/>
                </a:solidFill>
                <a:latin typeface="Gill Sans Ultra Bold" pitchFamily="34" charset="0"/>
                <a:ea typeface="Playfair Display"/>
                <a:cs typeface="Playfair Display"/>
                <a:sym typeface="Playfair Display"/>
              </a:rPr>
              <a:t>Faculty Profile</a:t>
            </a:r>
            <a:br>
              <a:rPr lang="en-IN" sz="3600" dirty="0">
                <a:solidFill>
                  <a:schemeClr val="dk1"/>
                </a:solidFill>
                <a:latin typeface="Gill Sans Ultra Bold" pitchFamily="34" charset="0"/>
                <a:ea typeface="Playfair Display"/>
                <a:cs typeface="Playfair Display"/>
                <a:sym typeface="Playfair Display"/>
              </a:rPr>
            </a:b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5BF06E-19F7-20F6-1A3B-CC730F6E9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2969"/>
              </p:ext>
            </p:extLst>
          </p:nvPr>
        </p:nvGraphicFramePr>
        <p:xfrm>
          <a:off x="914400" y="1276350"/>
          <a:ext cx="3124200" cy="281940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{284E427A-3D55-4303-BF80-6455036E1DE7}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895416193"/>
                    </a:ext>
                  </a:extLst>
                </a:gridCol>
              </a:tblGrid>
              <a:tr h="3948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Faculty 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 panose="020F0502020204030204" charset="0"/>
                        <a:cs typeface="Amatic SC" charset="-79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190150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altLang="en-US" sz="1000" b="1" dirty="0" err="1"/>
                        <a:t>Dr.V.Lakshmi</a:t>
                      </a:r>
                      <a:endParaRPr lang="en-IN" altLang="en-US" sz="10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Associate Professor &amp; Head</a:t>
                      </a:r>
                      <a:endParaRPr lang="en-IN" altLang="en-US" sz="1000" b="1" dirty="0">
                        <a:solidFill>
                          <a:schemeClr val="tx1"/>
                        </a:solidFill>
                        <a:latin typeface="Bahnschrift" pitchFamily="34" charset="0"/>
                        <a:ea typeface="Calibri" panose="020F0502020204030204" charset="0"/>
                        <a:cs typeface="Amatic SC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67449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Prof. P. </a:t>
                      </a:r>
                      <a:r>
                        <a:rPr kumimoji="0" lang="en-US" sz="10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Gopala</a:t>
                      </a:r>
                      <a:r>
                        <a:rPr kumimoji="0" lang="en-US" sz="10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Krishna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Adjunct Professor &amp; BOS Chairman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Bahnschrift" pitchFamily="34" charset="0"/>
                        <a:ea typeface="Times New Roman" panose="02020603050405020304" charset="0"/>
                        <a:cs typeface="Amatic SC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95517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algn="ctr"/>
                      <a:r>
                        <a:rPr lang="en-IN" sz="1000" b="1" dirty="0" err="1"/>
                        <a:t>Dr.</a:t>
                      </a:r>
                      <a:r>
                        <a:rPr lang="en-IN" sz="1000" b="1" dirty="0"/>
                        <a:t> </a:t>
                      </a:r>
                      <a:r>
                        <a:rPr lang="en-IN" sz="1000" b="1" dirty="0" err="1"/>
                        <a:t>M.Rajeswari</a:t>
                      </a:r>
                      <a:endParaRPr lang="en-IN" sz="1000" b="1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Assistant Professor (c)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Bahnschrift" pitchFamily="34" charset="0"/>
                        <a:ea typeface="Times New Roman" panose="02020603050405020304" charset="0"/>
                        <a:cs typeface="Amatic SC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48749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 err="1"/>
                        <a:t>K.B.Kalpana</a:t>
                      </a:r>
                      <a:endParaRPr lang="en-US" sz="10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(TTA)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538535"/>
                  </a:ext>
                </a:extLst>
              </a:tr>
              <a:tr h="40018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Dr. G.V. Ramana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(TTA)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05199"/>
                  </a:ext>
                </a:extLst>
              </a:tr>
              <a:tr h="42357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B.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 </a:t>
                      </a:r>
                      <a:r>
                        <a:rPr lang="en-US" sz="1000" b="1" baseline="0" dirty="0" err="1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Pujitha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Bahnschrift" pitchFamily="34" charset="0"/>
                        <a:ea typeface="Times New Roman" panose="02020603050405020304" charset="0"/>
                        <a:cs typeface="Amatic SC" charset="-79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Bahnschrift" pitchFamily="34" charset="0"/>
                          <a:ea typeface="Times New Roman" panose="02020603050405020304" charset="0"/>
                          <a:cs typeface="Amatic SC" charset="-79"/>
                        </a:rPr>
                        <a:t>(TTA)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Bahnschrift" pitchFamily="34" charset="0"/>
                        <a:ea typeface="Times New Roman" panose="02020603050405020304" charset="0"/>
                        <a:cs typeface="Amatic SC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2983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2DFDAA-0830-129A-A327-A9F33073E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235312"/>
              </p:ext>
            </p:extLst>
          </p:nvPr>
        </p:nvGraphicFramePr>
        <p:xfrm>
          <a:off x="4569708" y="1264175"/>
          <a:ext cx="3429000" cy="2819400"/>
        </p:xfrm>
        <a:graphic>
          <a:graphicData uri="http://schemas.openxmlformats.org/drawingml/2006/table">
            <a:tbl>
              <a:tblPr firstRow="1" bandRow="1">
                <a:tableStyleId>{75269676-14D5-48C0-903E-CD77A9535EF3}</a:tableStyleId>
              </a:tblPr>
              <a:tblGrid>
                <a:gridCol w="2825345">
                  <a:extLst>
                    <a:ext uri="{9D8B030D-6E8A-4147-A177-3AD203B41FA5}">
                      <a16:colId xmlns:a16="http://schemas.microsoft.com/office/drawing/2014/main" val="3952745550"/>
                    </a:ext>
                  </a:extLst>
                </a:gridCol>
                <a:gridCol w="603655">
                  <a:extLst>
                    <a:ext uri="{9D8B030D-6E8A-4147-A177-3AD203B41FA5}">
                      <a16:colId xmlns:a16="http://schemas.microsoft.com/office/drawing/2014/main" val="579833110"/>
                    </a:ext>
                  </a:extLst>
                </a:gridCol>
              </a:tblGrid>
              <a:tr h="488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Research Publications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 panose="020F0502020204030204" charset="0"/>
                        <a:cs typeface="Amatic SC" charset="-79"/>
                      </a:endParaRPr>
                    </a:p>
                    <a:p>
                      <a:pPr algn="ctr"/>
                      <a:endParaRPr lang="en-IN" sz="10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  <a:endParaRPr lang="en-IN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24885"/>
                  </a:ext>
                </a:extLst>
              </a:tr>
              <a:tr h="488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Books/Book chapters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 panose="020F0502020204030204" charset="0"/>
                        <a:cs typeface="Amatic SC" charset="-79"/>
                      </a:endParaRPr>
                    </a:p>
                    <a:p>
                      <a:pPr algn="ctr"/>
                      <a:endParaRPr lang="en-IN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n-IN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99730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Seminars /conference/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webinars  attended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 panose="020F0502020204030204" charset="0"/>
                        <a:cs typeface="Amatic SC" charset="-79"/>
                      </a:endParaRPr>
                    </a:p>
                    <a:p>
                      <a:pPr algn="ctr"/>
                      <a:endParaRPr lang="en-IN" sz="10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  <a:endParaRPr lang="en-IN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686432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Papers presented in seminars/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conferences</a:t>
                      </a:r>
                      <a:endParaRPr lang="en-IN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  <a:endParaRPr lang="en-IN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051850"/>
                  </a:ext>
                </a:extLst>
              </a:tr>
              <a:tr h="488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No of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Ph.Ds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/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M.Phil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guided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Arial Black" pitchFamily="34" charset="0"/>
                        <a:ea typeface="Calibri" panose="020F0502020204030204" charset="0"/>
                        <a:cs typeface="Amatic SC" charset="-79"/>
                      </a:endParaRPr>
                    </a:p>
                    <a:p>
                      <a:pPr algn="ctr"/>
                      <a:endParaRPr lang="en-IN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  <a:endParaRPr lang="en-IN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08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37B887-EBCA-1217-FDC0-A35F7E65DA5C}"/>
              </a:ext>
            </a:extLst>
          </p:cNvPr>
          <p:cNvSpPr/>
          <p:nvPr/>
        </p:nvSpPr>
        <p:spPr>
          <a:xfrm>
            <a:off x="761998" y="799263"/>
            <a:ext cx="7877737" cy="4437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19100" algn="l"/>
              </a:tabLst>
            </a:pP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National Seminar on “Non-Alcoholic Fatty Liver Disease and Metabolic Syndrome- Recent Concerns and Life style Management” 7</a:t>
            </a:r>
            <a:r>
              <a:rPr lang="en-US" sz="11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th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 and 8</a:t>
            </a:r>
            <a:r>
              <a:rPr lang="en-US" sz="11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th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 December 2009</a:t>
            </a:r>
            <a:endParaRPr lang="en-IN" sz="105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Gautami" panose="020B050204020402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699925-6674-5218-E45D-6E4B3DFA9897}"/>
              </a:ext>
            </a:extLst>
          </p:cNvPr>
          <p:cNvSpPr/>
          <p:nvPr/>
        </p:nvSpPr>
        <p:spPr>
          <a:xfrm>
            <a:off x="762000" y="1285459"/>
            <a:ext cx="7877731" cy="40718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19100" algn="l"/>
              </a:tabLst>
            </a:pPr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Work shop on Food, Nutrition and Health on the occasion of Krishna </a:t>
            </a:r>
            <a:r>
              <a:rPr lang="en-US" sz="105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Pushkaralu</a:t>
            </a:r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 13</a:t>
            </a:r>
            <a:r>
              <a:rPr lang="en-US" sz="105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th</a:t>
            </a:r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 August 2016</a:t>
            </a:r>
            <a:endParaRPr lang="en-IN" sz="10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Gautami" panose="020B050204020402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537E27-ABF5-C27D-9E12-BB49EB6D55AD}"/>
              </a:ext>
            </a:extLst>
          </p:cNvPr>
          <p:cNvSpPr/>
          <p:nvPr/>
        </p:nvSpPr>
        <p:spPr>
          <a:xfrm>
            <a:off x="761999" y="1749373"/>
            <a:ext cx="7877730" cy="3866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National Seminar and workshop on Nutrition related health issues in children,  Dept. of Food, Nutrition &amp; Dietetics and Dept. of Biotechnology, 7</a:t>
            </a:r>
            <a:r>
              <a:rPr lang="en-US" sz="105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th</a:t>
            </a:r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 September 2017</a:t>
            </a:r>
            <a:endParaRPr lang="en-IN" sz="10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Gautami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40E3CB-73AB-06CA-32ED-C836CB74FD59}"/>
              </a:ext>
            </a:extLst>
          </p:cNvPr>
          <p:cNvSpPr/>
          <p:nvPr/>
        </p:nvSpPr>
        <p:spPr>
          <a:xfrm>
            <a:off x="762000" y="2215497"/>
            <a:ext cx="7877726" cy="42683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19100" algn="l"/>
              </a:tabLst>
            </a:pP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Health and Biotechnological Applications on Food &amp; Pharma Industries (EHBAFPI) </a:t>
            </a:r>
            <a:r>
              <a:rPr lang="en-US" sz="11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organised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by Department of Biotechnology and Food Nutrition and Dietetics, 27-28</a:t>
            </a:r>
            <a:r>
              <a:rPr lang="en-US" sz="11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October 2018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4D9FA2-AFDE-AD09-0DF4-B0C55EBCF688}"/>
              </a:ext>
            </a:extLst>
          </p:cNvPr>
          <p:cNvSpPr/>
          <p:nvPr/>
        </p:nvSpPr>
        <p:spPr>
          <a:xfrm>
            <a:off x="761999" y="2771078"/>
            <a:ext cx="7844113" cy="334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19100" algn="l"/>
              </a:tabLst>
            </a:pPr>
            <a:r>
              <a:rPr lang="en-IN" sz="1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Footlight MT Light" panose="0204060206030A020304" pitchFamily="18" charset="0"/>
              </a:rPr>
              <a:t>National Webinar on “Precision Nutrition- the Way Forward to Immunity challenges” 23</a:t>
            </a:r>
            <a:r>
              <a:rPr lang="en-IN" sz="11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Footlight MT Light" panose="0204060206030A020304" pitchFamily="18" charset="0"/>
              </a:rPr>
              <a:t>rd</a:t>
            </a:r>
            <a:r>
              <a:rPr lang="en-IN" sz="1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Footlight MT Light" panose="0204060206030A020304" pitchFamily="18" charset="0"/>
              </a:rPr>
              <a:t> June 2020</a:t>
            </a:r>
            <a:endParaRPr lang="en-IN" sz="1100" b="1" dirty="0">
              <a:solidFill>
                <a:srgbClr val="000000"/>
              </a:solidFill>
              <a:latin typeface="Footlight MT Light" panose="0204060206030A020304" pitchFamily="18" charset="0"/>
              <a:ea typeface="Calibri" panose="020F0502020204030204" pitchFamily="34" charset="0"/>
              <a:cs typeface="Footlight MT Light" panose="0204060206030A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7BDEBC-7257-3C90-F460-F86A66AD2C6A}"/>
              </a:ext>
            </a:extLst>
          </p:cNvPr>
          <p:cNvSpPr/>
          <p:nvPr/>
        </p:nvSpPr>
        <p:spPr>
          <a:xfrm>
            <a:off x="762000" y="3321920"/>
            <a:ext cx="7877728" cy="46903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19100" algn="l"/>
              </a:tabLst>
            </a:pP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Precision Nutrition for Potential Adolescence - Challenges in Context of Covid -19, International Webinar, 24/09/2021 , Department of Food, Nutrition &amp; Dietetics &amp; National council for Women,  POSHAN MAA, 24</a:t>
            </a:r>
            <a:r>
              <a:rPr lang="en-US" sz="11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September2021 </a:t>
            </a:r>
            <a:endParaRPr lang="en-IN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Star: 10 Points 14">
            <a:extLst>
              <a:ext uri="{FF2B5EF4-FFF2-40B4-BE49-F238E27FC236}">
                <a16:creationId xmlns:a16="http://schemas.microsoft.com/office/drawing/2014/main" id="{601454CB-8617-C2CB-EBE3-B6F0D92994E8}"/>
              </a:ext>
            </a:extLst>
          </p:cNvPr>
          <p:cNvSpPr/>
          <p:nvPr/>
        </p:nvSpPr>
        <p:spPr>
          <a:xfrm>
            <a:off x="201705" y="799263"/>
            <a:ext cx="255495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E72AE406-F2B7-BD62-C7F2-7691CFFF1B77}"/>
              </a:ext>
            </a:extLst>
          </p:cNvPr>
          <p:cNvSpPr/>
          <p:nvPr/>
        </p:nvSpPr>
        <p:spPr>
          <a:xfrm>
            <a:off x="201706" y="1303528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Star: 10 Points 17">
            <a:extLst>
              <a:ext uri="{FF2B5EF4-FFF2-40B4-BE49-F238E27FC236}">
                <a16:creationId xmlns:a16="http://schemas.microsoft.com/office/drawing/2014/main" id="{FD9E46E5-DFB1-486D-7130-74A5C6FFC55B}"/>
              </a:ext>
            </a:extLst>
          </p:cNvPr>
          <p:cNvSpPr/>
          <p:nvPr/>
        </p:nvSpPr>
        <p:spPr>
          <a:xfrm>
            <a:off x="181534" y="1749373"/>
            <a:ext cx="275666" cy="287858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Star: 10 Points 18">
            <a:extLst>
              <a:ext uri="{FF2B5EF4-FFF2-40B4-BE49-F238E27FC236}">
                <a16:creationId xmlns:a16="http://schemas.microsoft.com/office/drawing/2014/main" id="{5EF57619-8ADC-BD75-5589-956D1EEAADC6}"/>
              </a:ext>
            </a:extLst>
          </p:cNvPr>
          <p:cNvSpPr/>
          <p:nvPr/>
        </p:nvSpPr>
        <p:spPr>
          <a:xfrm>
            <a:off x="174810" y="2306604"/>
            <a:ext cx="282390" cy="265145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A0737823-F668-91AC-2FBD-D6EFE2513F8B}"/>
              </a:ext>
            </a:extLst>
          </p:cNvPr>
          <p:cNvSpPr/>
          <p:nvPr/>
        </p:nvSpPr>
        <p:spPr>
          <a:xfrm>
            <a:off x="174810" y="2771078"/>
            <a:ext cx="282390" cy="33407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Star: 10 Points 20">
            <a:extLst>
              <a:ext uri="{FF2B5EF4-FFF2-40B4-BE49-F238E27FC236}">
                <a16:creationId xmlns:a16="http://schemas.microsoft.com/office/drawing/2014/main" id="{49088CF6-F13C-5538-0D03-EF740CC23D26}"/>
              </a:ext>
            </a:extLst>
          </p:cNvPr>
          <p:cNvSpPr/>
          <p:nvPr/>
        </p:nvSpPr>
        <p:spPr>
          <a:xfrm>
            <a:off x="174811" y="3321919"/>
            <a:ext cx="282389" cy="316630"/>
          </a:xfrm>
          <a:prstGeom prst="star10">
            <a:avLst>
              <a:gd name="adj" fmla="val 49752"/>
              <a:gd name="hf" fmla="val 10514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Ribbon: Tilted Down 24">
            <a:extLst>
              <a:ext uri="{FF2B5EF4-FFF2-40B4-BE49-F238E27FC236}">
                <a16:creationId xmlns:a16="http://schemas.microsoft.com/office/drawing/2014/main" id="{8BF8C882-8BAB-4CA4-010E-EA3E88A54A2D}"/>
              </a:ext>
            </a:extLst>
          </p:cNvPr>
          <p:cNvSpPr/>
          <p:nvPr/>
        </p:nvSpPr>
        <p:spPr>
          <a:xfrm>
            <a:off x="1909482" y="81521"/>
            <a:ext cx="4457700" cy="421809"/>
          </a:xfrm>
          <a:prstGeom prst="ribbon">
            <a:avLst/>
          </a:prstGeom>
          <a:gradFill flip="none" rotWithShape="1">
            <a:gsLst>
              <a:gs pos="0">
                <a:srgbClr val="F7C025">
                  <a:tint val="66000"/>
                  <a:satMod val="160000"/>
                </a:srgbClr>
              </a:gs>
              <a:gs pos="50000">
                <a:srgbClr val="F7C025">
                  <a:tint val="44500"/>
                  <a:satMod val="160000"/>
                </a:srgbClr>
              </a:gs>
              <a:gs pos="100000">
                <a:srgbClr val="F7C02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SEMINARS  &amp;  WEBINARS ORGANIZED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57" y="-31893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54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7373973"/>
              </p:ext>
            </p:extLst>
          </p:nvPr>
        </p:nvGraphicFramePr>
        <p:xfrm>
          <a:off x="685800" y="514350"/>
          <a:ext cx="79248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95600" y="1123950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22&amp;23 December, 2008</a:t>
            </a:r>
          </a:p>
          <a:p>
            <a:pPr lvl="0" algn="ctr"/>
            <a:r>
              <a:rPr lang="en-IN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days)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8E141B9-D84F-C4D9-69F8-49CD9EA0C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49122"/>
            <a:ext cx="2301767" cy="20481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F9588C9-63CF-A0E5-F03F-BF1ECD0E2353}"/>
              </a:ext>
            </a:extLst>
          </p:cNvPr>
          <p:cNvSpPr txBox="1"/>
          <p:nvPr/>
        </p:nvSpPr>
        <p:spPr>
          <a:xfrm>
            <a:off x="1828799" y="361950"/>
            <a:ext cx="5638801" cy="4993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Gautami" panose="020B0502040204020203" pitchFamily="34" charset="0"/>
              </a:rPr>
              <a:t>Exhibitions/Workshops organized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IN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9B583-B61B-F65F-683D-33F621399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2325691"/>
            <a:ext cx="2125006" cy="2159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1D5F84-0911-A1B1-D896-306029645E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2490910"/>
            <a:ext cx="2743201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19933-A82D-E432-CA5F-97298FB85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260" y="764362"/>
            <a:ext cx="3969993" cy="374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9C110-6C17-23E6-045B-76E804409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15" y="650422"/>
            <a:ext cx="3308627" cy="3969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6747E1-3654-F12D-6993-4CE120B2169D}"/>
              </a:ext>
            </a:extLst>
          </p:cNvPr>
          <p:cNvSpPr/>
          <p:nvPr/>
        </p:nvSpPr>
        <p:spPr>
          <a:xfrm>
            <a:off x="3276600" y="161997"/>
            <a:ext cx="2819400" cy="27615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Equipment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8B424-0C57-6D74-6AB1-97AB0D2E0234}"/>
              </a:ext>
            </a:extLst>
          </p:cNvPr>
          <p:cNvSpPr txBox="1"/>
          <p:nvPr/>
        </p:nvSpPr>
        <p:spPr>
          <a:xfrm>
            <a:off x="1676400" y="3333750"/>
            <a:ext cx="205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DRYER</a:t>
            </a:r>
            <a:endParaRPr lang="en-IN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80EF4-BF69-F8A6-8543-1E2CD210C77A}"/>
              </a:ext>
            </a:extLst>
          </p:cNvPr>
          <p:cNvSpPr txBox="1"/>
          <p:nvPr/>
        </p:nvSpPr>
        <p:spPr>
          <a:xfrm>
            <a:off x="5105400" y="3641527"/>
            <a:ext cx="2667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MUFFLE FURNACE</a:t>
            </a:r>
            <a:endParaRPr lang="en-IN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0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90;p32"/>
          <p:cNvSpPr txBox="1">
            <a:spLocks/>
          </p:cNvSpPr>
          <p:nvPr/>
        </p:nvSpPr>
        <p:spPr>
          <a:xfrm>
            <a:off x="914400" y="1657350"/>
            <a:ext cx="7372976" cy="2819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buFont typeface="Wingdings" pitchFamily="2" charset="2"/>
              <a:buChar char="v"/>
            </a:pPr>
            <a:endParaRPr lang="en-US" sz="1600" b="1" dirty="0">
              <a:solidFill>
                <a:schemeClr val="tx1">
                  <a:lumMod val="50000"/>
                </a:schemeClr>
              </a:solidFill>
              <a:latin typeface="Segoe UI Symbol" pitchFamily="34" charset="0"/>
              <a:ea typeface="Segoe UI Symbol" pitchFamily="34" charset="0"/>
              <a:cs typeface="Times New Roman" panose="02020603050405020304" pitchFamily="18" charset="0"/>
            </a:endParaRPr>
          </a:p>
          <a:p>
            <a:pPr algn="just"/>
            <a:endParaRPr lang="en-US" sz="1600" b="1" dirty="0">
              <a:solidFill>
                <a:schemeClr val="tx1">
                  <a:lumMod val="50000"/>
                </a:schemeClr>
              </a:solidFill>
              <a:latin typeface="Segoe UI Symbol" pitchFamily="34" charset="0"/>
              <a:ea typeface="Segoe UI Symbol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Department of Food, Nutrition Dietetics, Andhra University was established in the year 2008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n-US" sz="1600" b="1" dirty="0">
              <a:solidFill>
                <a:schemeClr val="tx1">
                  <a:lumMod val="50000"/>
                </a:schemeClr>
              </a:solidFill>
              <a:latin typeface="Segoe UI Symbol" pitchFamily="34" charset="0"/>
              <a:ea typeface="Segoe UI Symbol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The founder of the Department was former Vice-Chancellor </a:t>
            </a:r>
          </a:p>
          <a:p>
            <a:pPr algn="just"/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       Prof. L.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Venugopala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 Reddy </a:t>
            </a:r>
          </a:p>
          <a:p>
            <a:pPr algn="just"/>
            <a:endParaRPr lang="en-US" sz="1600" b="1" dirty="0">
              <a:solidFill>
                <a:schemeClr val="tx1">
                  <a:lumMod val="50000"/>
                </a:schemeClr>
              </a:solidFill>
              <a:latin typeface="Segoe UI Symbol" pitchFamily="34" charset="0"/>
              <a:ea typeface="Segoe UI Symbol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1600" b="1" kern="1200" dirty="0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Prof. D. </a:t>
            </a:r>
            <a:r>
              <a:rPr lang="en-US" sz="1600" b="1" kern="1200" dirty="0" err="1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Gowri</a:t>
            </a:r>
            <a:r>
              <a:rPr lang="en-US" sz="1600" b="1" kern="1200" dirty="0">
                <a:solidFill>
                  <a:schemeClr val="tx1">
                    <a:lumMod val="50000"/>
                  </a:schemeClr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 Shankar was the first Head of the Department</a:t>
            </a:r>
          </a:p>
        </p:txBody>
      </p:sp>
      <p:sp>
        <p:nvSpPr>
          <p:cNvPr id="10" name="Horizontal Scroll 9"/>
          <p:cNvSpPr/>
          <p:nvPr/>
        </p:nvSpPr>
        <p:spPr>
          <a:xfrm>
            <a:off x="1371600" y="590550"/>
            <a:ext cx="5943600" cy="106680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lgerian" pitchFamily="82" charset="0"/>
              </a:rPr>
              <a:t>DEPARTMENT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0034BDB2-973E-CBF1-941C-C9D5CD2E09A3}"/>
              </a:ext>
            </a:extLst>
          </p:cNvPr>
          <p:cNvSpPr txBox="1"/>
          <p:nvPr/>
        </p:nvSpPr>
        <p:spPr>
          <a:xfrm>
            <a:off x="5607978" y="677182"/>
            <a:ext cx="2057400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IN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Scholars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569754"/>
              </p:ext>
            </p:extLst>
          </p:nvPr>
        </p:nvGraphicFramePr>
        <p:xfrm>
          <a:off x="5105401" y="1251952"/>
          <a:ext cx="2935941" cy="2947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Research Fellow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of Enrolment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IN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</a:t>
                      </a:r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Neeraja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49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Lydia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49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Ambati Pooja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49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Rahel</a:t>
                      </a:r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Gizaw</a:t>
                      </a:r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Maru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5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Ch. Sushma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8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Gayathri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0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Uma Sai </a:t>
                      </a:r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Madhurya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6" marR="4446" marT="44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4446" marR="4446" marT="44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60049"/>
              </p:ext>
            </p:extLst>
          </p:nvPr>
        </p:nvGraphicFramePr>
        <p:xfrm>
          <a:off x="990600" y="3249931"/>
          <a:ext cx="3810000" cy="1432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2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</a:t>
                      </a:r>
                      <a:endParaRPr lang="en-IN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79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Y. SUJATA</a:t>
                      </a:r>
                    </a:p>
                  </a:txBody>
                  <a:tcPr marL="2475" marR="2475" marT="24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79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TRISHITHA ISSAR</a:t>
                      </a:r>
                    </a:p>
                  </a:txBody>
                  <a:tcPr marL="2475" marR="2475" marT="24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1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R. REKHA</a:t>
                      </a:r>
                    </a:p>
                  </a:txBody>
                  <a:tcPr marL="2475" marR="2475" marT="24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7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K. ANUSHA</a:t>
                      </a:r>
                    </a:p>
                  </a:txBody>
                  <a:tcPr marL="2475" marR="2475" marT="24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K. RINI MADHURI</a:t>
                      </a:r>
                    </a:p>
                  </a:txBody>
                  <a:tcPr marL="2475" marR="2475" marT="247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44C1406A-BB8F-0A6F-D18B-96C258F16704}"/>
              </a:ext>
            </a:extLst>
          </p:cNvPr>
          <p:cNvSpPr txBox="1"/>
          <p:nvPr/>
        </p:nvSpPr>
        <p:spPr>
          <a:xfrm>
            <a:off x="1295400" y="2725639"/>
            <a:ext cx="2974428" cy="3770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IN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Ph.Ds</a:t>
            </a:r>
            <a:r>
              <a:rPr lang="en-I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awarded - 4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2974" y="2417862"/>
            <a:ext cx="1778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JRF/SRF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0F124BA-36BA-00FF-21C7-0DA8F559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8194"/>
            <a:ext cx="2667000" cy="461665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42900" indent="-342900" algn="ctr"/>
            <a:r>
              <a:rPr lang="en-I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JRF/SRF</a:t>
            </a:r>
            <a:endParaRPr lang="en-IN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251055"/>
              </p:ext>
            </p:extLst>
          </p:nvPr>
        </p:nvGraphicFramePr>
        <p:xfrm>
          <a:off x="959069" y="980028"/>
          <a:ext cx="3841531" cy="1522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1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endParaRPr lang="en-IN" sz="1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</a:t>
                      </a:r>
                      <a:endParaRPr lang="en-IN" sz="1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45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RINI MADHURI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UGC NET JRF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AMBATI POOJA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UGC NET SRF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7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GAYATHRI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NFSC 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IN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5A09E2-AE00-14ED-187C-07262C25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5750"/>
            <a:ext cx="5943600" cy="36467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STUDENT STRENGTH</a:t>
            </a:r>
            <a:endParaRPr lang="en-IN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93015"/>
              </p:ext>
            </p:extLst>
          </p:nvPr>
        </p:nvGraphicFramePr>
        <p:xfrm>
          <a:off x="761999" y="971550"/>
          <a:ext cx="3276601" cy="327660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9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Academic Year</a:t>
                      </a:r>
                      <a:endParaRPr lang="en-I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Male</a:t>
                      </a:r>
                      <a:endParaRPr lang="en-I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Female</a:t>
                      </a:r>
                      <a:endParaRPr lang="en-I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Total</a:t>
                      </a:r>
                      <a:endParaRPr lang="en-I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2017-2018</a:t>
                      </a:r>
                      <a:endParaRPr lang="en-IN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04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46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5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2018-2019</a:t>
                      </a:r>
                      <a:endParaRPr lang="en-IN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02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46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5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2019-2020</a:t>
                      </a:r>
                      <a:endParaRPr lang="en-IN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06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54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5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2020-2021</a:t>
                      </a:r>
                      <a:endParaRPr lang="en-IN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08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64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5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2021-2022</a:t>
                      </a:r>
                      <a:endParaRPr lang="en-IN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03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53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DF49989-DBA1-D125-7EC5-B31275F97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808298"/>
              </p:ext>
            </p:extLst>
          </p:nvPr>
        </p:nvGraphicFramePr>
        <p:xfrm>
          <a:off x="4191001" y="971551"/>
          <a:ext cx="3962399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8854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B81252-36E4-DB23-E8DE-9AD84036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52401"/>
            <a:ext cx="3657600" cy="590550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IN" sz="2800" b="1" dirty="0">
                <a:latin typeface="Harrington" pitchFamily="82" charset="0"/>
                <a:cs typeface="Times New Roman" panose="02020603050405020304" pitchFamily="18" charset="0"/>
              </a:rPr>
              <a:t>Student Diversity</a:t>
            </a:r>
            <a:endParaRPr lang="en-IN" sz="2800" dirty="0">
              <a:latin typeface="Harrington" pitchFamily="82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E32F0F0-C20F-B787-8095-9DD80569EE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718838"/>
              </p:ext>
            </p:extLst>
          </p:nvPr>
        </p:nvGraphicFramePr>
        <p:xfrm>
          <a:off x="990600" y="819150"/>
          <a:ext cx="7349044" cy="400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6580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B81252-36E4-DB23-E8DE-9AD84036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391" y="121867"/>
            <a:ext cx="4256056" cy="659183"/>
          </a:xfrm>
          <a:solidFill>
            <a:schemeClr val="accent5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N" sz="3600" b="1" dirty="0">
                <a:latin typeface="Harrington" pitchFamily="82" charset="0"/>
                <a:cs typeface="Times New Roman" panose="02020603050405020304" pitchFamily="18" charset="0"/>
              </a:rPr>
              <a:t>Student Diversity</a:t>
            </a:r>
            <a:endParaRPr lang="en-IN" dirty="0">
              <a:latin typeface="Harrington" pitchFamily="8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1EE268-376E-457A-14DE-61BBDBE51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427373"/>
              </p:ext>
            </p:extLst>
          </p:nvPr>
        </p:nvGraphicFramePr>
        <p:xfrm>
          <a:off x="762000" y="1428750"/>
          <a:ext cx="4114799" cy="2978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184845269"/>
                    </a:ext>
                  </a:extLst>
                </a:gridCol>
                <a:gridCol w="553510">
                  <a:extLst>
                    <a:ext uri="{9D8B030D-6E8A-4147-A177-3AD203B41FA5}">
                      <a16:colId xmlns:a16="http://schemas.microsoft.com/office/drawing/2014/main" val="197325959"/>
                    </a:ext>
                  </a:extLst>
                </a:gridCol>
                <a:gridCol w="1059603">
                  <a:extLst>
                    <a:ext uri="{9D8B030D-6E8A-4147-A177-3AD203B41FA5}">
                      <a16:colId xmlns:a16="http://schemas.microsoft.com/office/drawing/2014/main" val="110148314"/>
                    </a:ext>
                  </a:extLst>
                </a:gridCol>
                <a:gridCol w="1358686">
                  <a:extLst>
                    <a:ext uri="{9D8B030D-6E8A-4147-A177-3AD203B41FA5}">
                      <a16:colId xmlns:a16="http://schemas.microsoft.com/office/drawing/2014/main" val="4125988491"/>
                    </a:ext>
                  </a:extLst>
                </a:gridCol>
              </a:tblGrid>
              <a:tr h="3086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ACADEMIC YEAR</a:t>
                      </a:r>
                      <a:endParaRPr lang="en-IN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</a:t>
                      </a:r>
                      <a:endParaRPr lang="en-IN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</a:t>
                      </a:r>
                      <a:endParaRPr lang="en-IN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614096"/>
                  </a:ext>
                </a:extLst>
              </a:tr>
              <a:tr h="415687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Within state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states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71914"/>
                  </a:ext>
                </a:extLst>
              </a:tr>
              <a:tr h="40592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Nil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118965"/>
                  </a:ext>
                </a:extLst>
              </a:tr>
              <a:tr h="40592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394592"/>
                  </a:ext>
                </a:extLst>
              </a:tr>
              <a:tr h="40592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IN" sz="1200" b="1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en-IN" sz="1200" b="1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36884"/>
                  </a:ext>
                </a:extLst>
              </a:tr>
              <a:tr h="40592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IN" sz="1200" b="1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en-IN" sz="1200" b="1" u="sng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214431"/>
                  </a:ext>
                </a:extLst>
              </a:tr>
              <a:tr h="40592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225680"/>
                  </a:ext>
                </a:extLst>
              </a:tr>
            </a:tbl>
          </a:graphicData>
        </a:graphic>
      </p:graphicFrame>
      <p:pic>
        <p:nvPicPr>
          <p:cNvPr id="18" name="Picture 16" descr="Editable Sierra Leone PowerPoint Map - SlideModel">
            <a:extLst>
              <a:ext uri="{FF2B5EF4-FFF2-40B4-BE49-F238E27FC236}">
                <a16:creationId xmlns:a16="http://schemas.microsoft.com/office/drawing/2014/main" id="{A60C5061-5B0F-5DA0-2591-4C4DFE27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38847"/>
            <a:ext cx="1523999" cy="1066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thiopia Maps &amp; Facts - World Atlas">
            <a:extLst>
              <a:ext uri="{FF2B5EF4-FFF2-40B4-BE49-F238E27FC236}">
                <a16:creationId xmlns:a16="http://schemas.microsoft.com/office/drawing/2014/main" id="{609E3594-83C0-1958-6385-3FF3C906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38847"/>
            <a:ext cx="1600200" cy="975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enya Map - Picture of Nairobi, Kenya - Tripadvisor">
            <a:extLst>
              <a:ext uri="{FF2B5EF4-FFF2-40B4-BE49-F238E27FC236}">
                <a16:creationId xmlns:a16="http://schemas.microsoft.com/office/drawing/2014/main" id="{0FEBE008-878E-2133-06D9-AED05EAC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313590"/>
            <a:ext cx="1447798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Afghanistan Maps &amp; Facts - World Atlas">
            <a:extLst>
              <a:ext uri="{FF2B5EF4-FFF2-40B4-BE49-F238E27FC236}">
                <a16:creationId xmlns:a16="http://schemas.microsoft.com/office/drawing/2014/main" id="{2013AFFF-BB79-224E-0FF7-46B603DA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13590"/>
            <a:ext cx="1524000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pal Maps &amp; Facts - World Atlas">
            <a:extLst>
              <a:ext uri="{FF2B5EF4-FFF2-40B4-BE49-F238E27FC236}">
                <a16:creationId xmlns:a16="http://schemas.microsoft.com/office/drawing/2014/main" id="{ADAB500F-535A-D8E0-2480-F63B91B6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56" y="3724603"/>
            <a:ext cx="1442543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6,386 Sudan Outline Images, Stock Photos, 3D objects, &amp; Vectors |  Shutterstock">
            <a:extLst>
              <a:ext uri="{FF2B5EF4-FFF2-40B4-BE49-F238E27FC236}">
                <a16:creationId xmlns:a16="http://schemas.microsoft.com/office/drawing/2014/main" id="{684B0505-452D-E769-61E5-1D88BA579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6858001" y="3724604"/>
            <a:ext cx="1523999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861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38150"/>
            <a:ext cx="4614000" cy="572700"/>
          </a:xfrm>
          <a:solidFill>
            <a:schemeClr val="accent4"/>
          </a:solidFill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Harrington" pitchFamily="82" charset="0"/>
              </a:rPr>
              <a:t>Demand Ratio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4AE49F64-5072-D992-2B41-DECE52FB06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959269"/>
              </p:ext>
            </p:extLst>
          </p:nvPr>
        </p:nvGraphicFramePr>
        <p:xfrm>
          <a:off x="1600200" y="1504950"/>
          <a:ext cx="5670209" cy="3163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759">
                  <a:extLst>
                    <a:ext uri="{9D8B030D-6E8A-4147-A177-3AD203B41FA5}">
                      <a16:colId xmlns:a16="http://schemas.microsoft.com/office/drawing/2014/main" val="1184845269"/>
                    </a:ext>
                  </a:extLst>
                </a:gridCol>
                <a:gridCol w="1376191">
                  <a:extLst>
                    <a:ext uri="{9D8B030D-6E8A-4147-A177-3AD203B41FA5}">
                      <a16:colId xmlns:a16="http://schemas.microsoft.com/office/drawing/2014/main" val="951003392"/>
                    </a:ext>
                  </a:extLst>
                </a:gridCol>
                <a:gridCol w="1273033">
                  <a:extLst>
                    <a:ext uri="{9D8B030D-6E8A-4147-A177-3AD203B41FA5}">
                      <a16:colId xmlns:a16="http://schemas.microsoft.com/office/drawing/2014/main" val="2572807987"/>
                    </a:ext>
                  </a:extLst>
                </a:gridCol>
                <a:gridCol w="1620226">
                  <a:extLst>
                    <a:ext uri="{9D8B030D-6E8A-4147-A177-3AD203B41FA5}">
                      <a16:colId xmlns:a16="http://schemas.microsoft.com/office/drawing/2014/main" val="3775529393"/>
                    </a:ext>
                  </a:extLst>
                </a:gridCol>
              </a:tblGrid>
              <a:tr h="7233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Academic year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Applications received 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Seats filled</a:t>
                      </a: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ratio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614096"/>
                  </a:ext>
                </a:extLst>
              </a:tr>
              <a:tr h="4880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2848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61.9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118965"/>
                  </a:ext>
                </a:extLst>
              </a:tr>
              <a:tr h="4880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68.2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94592"/>
                  </a:ext>
                </a:extLst>
              </a:tr>
              <a:tr h="4880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3377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73.4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036884"/>
                  </a:ext>
                </a:extLst>
              </a:tr>
              <a:tr h="4880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2687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58.4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214431"/>
                  </a:ext>
                </a:extLst>
              </a:tr>
              <a:tr h="4880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2687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58.4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25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8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Terminator 4"/>
          <p:cNvSpPr/>
          <p:nvPr/>
        </p:nvSpPr>
        <p:spPr>
          <a:xfrm>
            <a:off x="2667000" y="285750"/>
            <a:ext cx="3505200" cy="36467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316745"/>
            <a:ext cx="35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Engravers MT" pitchFamily="18" charset="0"/>
                <a:cs typeface="Times New Roman" panose="02020603050405020304" pitchFamily="18" charset="0"/>
              </a:rPr>
              <a:t>Mentor-Mentee Ratio</a:t>
            </a:r>
            <a:endParaRPr lang="en-US" dirty="0">
              <a:solidFill>
                <a:schemeClr val="tx1"/>
              </a:solidFill>
              <a:latin typeface="Engravers MT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58658145"/>
              </p:ext>
            </p:extLst>
          </p:nvPr>
        </p:nvGraphicFramePr>
        <p:xfrm>
          <a:off x="1219200" y="1142888"/>
          <a:ext cx="6400800" cy="2952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753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D0FCF3-9ACE-FEC4-BD5D-4B9D1366F0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90550"/>
            <a:ext cx="7627800" cy="64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 Percentage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32074"/>
              </p:ext>
            </p:extLst>
          </p:nvPr>
        </p:nvGraphicFramePr>
        <p:xfrm>
          <a:off x="914399" y="1428749"/>
          <a:ext cx="7467601" cy="3166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481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Academic year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Distinction</a:t>
                      </a:r>
                    </a:p>
                    <a:p>
                      <a:pPr algn="ctr"/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class</a:t>
                      </a: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 percentage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85D2B7-DD1E-83AE-B5AC-2D51CEDEBF27}"/>
              </a:ext>
            </a:extLst>
          </p:cNvPr>
          <p:cNvSpPr txBox="1"/>
          <p:nvPr/>
        </p:nvSpPr>
        <p:spPr>
          <a:xfrm>
            <a:off x="4955169" y="304800"/>
            <a:ext cx="2113117" cy="315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Prathibha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246E3AC-38CA-EDDE-2091-1921739E8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952299"/>
              </p:ext>
            </p:extLst>
          </p:nvPr>
        </p:nvGraphicFramePr>
        <p:xfrm>
          <a:off x="4495478" y="742950"/>
          <a:ext cx="3268850" cy="4267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232">
                  <a:extLst>
                    <a:ext uri="{9D8B030D-6E8A-4147-A177-3AD203B41FA5}">
                      <a16:colId xmlns:a16="http://schemas.microsoft.com/office/drawing/2014/main" val="1820104153"/>
                    </a:ext>
                  </a:extLst>
                </a:gridCol>
                <a:gridCol w="1212618">
                  <a:extLst>
                    <a:ext uri="{9D8B030D-6E8A-4147-A177-3AD203B41FA5}">
                      <a16:colId xmlns:a16="http://schemas.microsoft.com/office/drawing/2014/main" val="1591101"/>
                    </a:ext>
                  </a:extLst>
                </a:gridCol>
              </a:tblGrid>
              <a:tr h="35705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Student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4897795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Drakshayani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3147622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Sasi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Rekha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5941048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Pramoda</a:t>
                      </a:r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Bhavani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1604315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Srilakshmi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2711473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G.Mounika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0299366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Satya Vani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8124143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Prabha Gayathri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6775660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Ambati Pooja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2649288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Sai Sree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2225895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Gnyapika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1465109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Hema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6068029"/>
                  </a:ext>
                </a:extLst>
              </a:tr>
              <a:tr h="3258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Swathi</a:t>
                      </a:r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81852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5FBD35B-B011-CF00-44CD-EE05726E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78" y="209026"/>
            <a:ext cx="941521" cy="9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Medal">
            <a:extLst>
              <a:ext uri="{FF2B5EF4-FFF2-40B4-BE49-F238E27FC236}">
                <a16:creationId xmlns:a16="http://schemas.microsoft.com/office/drawing/2014/main" id="{F6FC9679-0908-17BF-F251-6F11A3B0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400" y="3486150"/>
            <a:ext cx="492919" cy="1295400"/>
          </a:xfrm>
          <a:prstGeom prst="rect">
            <a:avLst/>
          </a:prstGeom>
        </p:spPr>
      </p:pic>
      <p:pic>
        <p:nvPicPr>
          <p:cNvPr id="9" name="Graphic 7" descr="Medal">
            <a:extLst>
              <a:ext uri="{FF2B5EF4-FFF2-40B4-BE49-F238E27FC236}">
                <a16:creationId xmlns:a16="http://schemas.microsoft.com/office/drawing/2014/main" id="{E6205D47-D1EF-EDA3-0582-19B1E0A6C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3400" y="1588455"/>
            <a:ext cx="492919" cy="1667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DFB5CF-5EC1-7CED-FF91-EFF16AD22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01" y="2741950"/>
            <a:ext cx="3608725" cy="226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5AAE1-DC80-247F-15E6-E1623A5B8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01" y="437004"/>
            <a:ext cx="3561299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5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133350"/>
            <a:ext cx="22860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lgerian" pitchFamily="82" charset="0"/>
              </a:rPr>
              <a:t>PLACEMENTS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ome Care | Dr. Mohan's Diabetes Specialities Centre | Dr. Mohans Diabetes  Specialities Cent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ome Care | Dr. Mohan's Diabetes Specialities Centre | Dr. Mohans Diabetes  Specialities Cent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772269"/>
            <a:ext cx="2587625" cy="93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 descr="AIG Hospitals | Hyderaba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7" b="22800"/>
          <a:stretch/>
        </p:blipFill>
        <p:spPr bwMode="auto">
          <a:xfrm>
            <a:off x="3429001" y="842710"/>
            <a:ext cx="1752599" cy="86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0" descr="File:Kellogg's-Logo.svg -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156993"/>
            <a:ext cx="1543085" cy="63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ICMR-National Institute of Nutrition, In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9151"/>
            <a:ext cx="1295400" cy="105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5823" r="22794" b="38239"/>
          <a:stretch/>
        </p:blipFill>
        <p:spPr bwMode="auto">
          <a:xfrm>
            <a:off x="6736422" y="638772"/>
            <a:ext cx="1322797" cy="98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3" b="32007"/>
          <a:stretch/>
        </p:blipFill>
        <p:spPr bwMode="auto">
          <a:xfrm>
            <a:off x="2743200" y="2072128"/>
            <a:ext cx="2143125" cy="80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Medicover Hospitals - Wikiped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20623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9" descr="Yashoda Hospitals Logo Vector - (.SVG + .PNG) - Tukuz.Co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64" y="1927804"/>
            <a:ext cx="1433512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 descr="Global Hospitals, Multi Speciality Hospital in Mumbai | Pract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9" r="8303" b="10569"/>
          <a:stretch/>
        </p:blipFill>
        <p:spPr bwMode="auto">
          <a:xfrm>
            <a:off x="833285" y="3152301"/>
            <a:ext cx="1909915" cy="8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4" descr="Avanti Frozen Foods - Shrimp products Exporter | Shrimp Exporter In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84" y="3100364"/>
            <a:ext cx="1468155" cy="74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 descr="SevenHills Hospital | Vizag | Mumbai | Best Hospital in Vizag | Multi  Speciality Hospital in Viza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70" y="2923201"/>
            <a:ext cx="1983806" cy="10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SAMATA DEGREE COLLEGE – Best Degree college in Visakhapatna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45863"/>
            <a:ext cx="1277517" cy="11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02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07CE1-DEBF-A198-C771-9D1D1FDD4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97444"/>
            <a:ext cx="5105400" cy="2298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4400550"/>
            <a:ext cx="739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https://drive.google.com/drive/folders/16pRzT2u26MKMPYm2nBc3l3jno7X03v?usp=sharing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2429" y="161997"/>
            <a:ext cx="5181600" cy="70788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Engravers MT" pitchFamily="18" charset="0"/>
                <a:cs typeface="Times New Roman" panose="02020603050405020304" pitchFamily="18" charset="0"/>
              </a:rPr>
              <a:t>Skill development programs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1138848"/>
            <a:ext cx="681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1800" b="1" dirty="0">
                <a:solidFill>
                  <a:schemeClr val="accent1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Training program in Fruit and vegetable Processing Unit</a:t>
            </a:r>
          </a:p>
        </p:txBody>
      </p:sp>
    </p:spTree>
    <p:extLst>
      <p:ext uri="{BB962C8B-B14F-4D97-AF65-F5344CB8AC3E}">
        <p14:creationId xmlns:p14="http://schemas.microsoft.com/office/powerpoint/2010/main" val="289181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>
            <a:spLocks noGrp="1"/>
          </p:cNvSpPr>
          <p:nvPr>
            <p:ph type="subTitle" idx="3"/>
          </p:nvPr>
        </p:nvSpPr>
        <p:spPr>
          <a:xfrm>
            <a:off x="2971800" y="742951"/>
            <a:ext cx="5461905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>
                <a:solidFill>
                  <a:srgbClr val="FF0000"/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FF0000"/>
                </a:solidFill>
                <a:latin typeface="MS Reference Sans Serif" pitchFamily="34" charset="0"/>
                <a:ea typeface="Segoe UI Symbol" pitchFamily="34" charset="0"/>
                <a:cs typeface="Times New Roman" panose="02020603050405020304" pitchFamily="18" charset="0"/>
              </a:rPr>
              <a:t>To create new frontiers of knowledge in quest for development of the humane and just society</a:t>
            </a:r>
          </a:p>
        </p:txBody>
      </p:sp>
      <p:sp>
        <p:nvSpPr>
          <p:cNvPr id="304" name="Google Shape;304;p33"/>
          <p:cNvSpPr txBox="1">
            <a:spLocks noGrp="1"/>
          </p:cNvSpPr>
          <p:nvPr>
            <p:ph type="subTitle" idx="4"/>
          </p:nvPr>
        </p:nvSpPr>
        <p:spPr>
          <a:xfrm>
            <a:off x="990600" y="4019550"/>
            <a:ext cx="5066267" cy="611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marL="539750" indent="-400050" algn="just">
              <a:buFont typeface="+mj-lt"/>
              <a:buAutoNum type="romanLcPeriod"/>
            </a:pPr>
            <a:r>
              <a:rPr lang="en-US" sz="1600" dirty="0">
                <a:solidFill>
                  <a:srgbClr val="0070C0"/>
                </a:solidFill>
              </a:rPr>
              <a:t>To Stimulate the academic for promotion of quality of teaching, learning and research. </a:t>
            </a:r>
          </a:p>
          <a:p>
            <a:pPr marL="539750" indent="-400050" algn="just">
              <a:buFont typeface="+mj-lt"/>
              <a:buAutoNum type="romanLcPeriod"/>
            </a:pPr>
            <a:r>
              <a:rPr lang="en-US" sz="1600" dirty="0">
                <a:solidFill>
                  <a:srgbClr val="0070C0"/>
                </a:solidFill>
              </a:rPr>
              <a:t>To undertake quality related research studies, consultancy and training programs. </a:t>
            </a:r>
          </a:p>
          <a:p>
            <a:pPr marL="539750" indent="-400050" algn="just">
              <a:buFont typeface="+mj-lt"/>
              <a:buAutoNum type="romanLcPeriod"/>
            </a:pPr>
            <a:r>
              <a:rPr lang="en-US" sz="1600" dirty="0">
                <a:solidFill>
                  <a:srgbClr val="0070C0"/>
                </a:solidFill>
              </a:rPr>
              <a:t>To foster global competencies among students and to inculcate value system in them. </a:t>
            </a:r>
          </a:p>
          <a:p>
            <a:pPr marL="539750" indent="-400050" algn="just">
              <a:buFont typeface="+mj-lt"/>
              <a:buAutoNum type="romanLcPeriod"/>
            </a:pPr>
            <a:r>
              <a:rPr lang="en-US" sz="1600" dirty="0">
                <a:solidFill>
                  <a:srgbClr val="0070C0"/>
                </a:solidFill>
              </a:rPr>
              <a:t>To promote the use of state-of-the-art technology and quest for excellence.</a:t>
            </a:r>
            <a:endParaRPr lang="en-US" sz="1600" dirty="0">
              <a:solidFill>
                <a:srgbClr val="0070C0"/>
              </a:solidFill>
              <a:latin typeface="MS Reference Sans Serif" pitchFamily="34" charset="0"/>
              <a:ea typeface="Segoe UI Symbol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VISION png images | PNGW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Mission transparent background PNG cliparts free download | H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Mission transparent background PNG cliparts free download | HiClip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914400" y="819150"/>
            <a:ext cx="2057400" cy="990600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119091" y="2876549"/>
            <a:ext cx="2400300" cy="990600"/>
          </a:xfrm>
          <a:prstGeom prst="leftArrow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111439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Algerian" pitchFamily="82" charset="0"/>
              </a:rPr>
              <a:t>VISION</a:t>
            </a:r>
            <a:r>
              <a:rPr lang="en-US" sz="2000" dirty="0">
                <a:latin typeface="Algerian" pitchFamily="8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31410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lgerian" pitchFamily="82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967236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7BC4D-105F-C6DA-7A04-ED1A4B182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" y="171450"/>
            <a:ext cx="4322512" cy="367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EB9D23-972E-8B7B-58BB-2A35CF62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5" y="171450"/>
            <a:ext cx="4443535" cy="367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9690EC-A3A6-8970-0066-8709EB501CF0}"/>
              </a:ext>
            </a:extLst>
          </p:cNvPr>
          <p:cNvSpPr txBox="1"/>
          <p:nvPr/>
        </p:nvSpPr>
        <p:spPr>
          <a:xfrm>
            <a:off x="2362199" y="4185818"/>
            <a:ext cx="3635547" cy="3462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IN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FOOD INDUSTRIES</a:t>
            </a:r>
          </a:p>
        </p:txBody>
      </p:sp>
    </p:spTree>
    <p:extLst>
      <p:ext uri="{BB962C8B-B14F-4D97-AF65-F5344CB8AC3E}">
        <p14:creationId xmlns:p14="http://schemas.microsoft.com/office/powerpoint/2010/main" val="416620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A5E950-0744-A525-2538-E7C7AEE4E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" y="782871"/>
            <a:ext cx="4403912" cy="3335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7E64BD-5D83-4F1D-9E9E-A81C4CC4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2870"/>
            <a:ext cx="4267200" cy="333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D50A0E-0656-B23D-4535-A9ACE30D9F8C}"/>
              </a:ext>
            </a:extLst>
          </p:cNvPr>
          <p:cNvSpPr txBox="1"/>
          <p:nvPr/>
        </p:nvSpPr>
        <p:spPr>
          <a:xfrm>
            <a:off x="693271" y="4360629"/>
            <a:ext cx="385930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AU HEALTH CENTRE as a part of Nutrition Biochemistry practical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B34B5-D12A-39EA-33E1-2C59D6CFA829}"/>
              </a:ext>
            </a:extLst>
          </p:cNvPr>
          <p:cNvSpPr txBox="1"/>
          <p:nvPr/>
        </p:nvSpPr>
        <p:spPr>
          <a:xfrm>
            <a:off x="4426821" y="4360628"/>
            <a:ext cx="440391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CIFT as a part of Food Processing &amp; Preservation practical</a:t>
            </a:r>
          </a:p>
        </p:txBody>
      </p:sp>
    </p:spTree>
    <p:extLst>
      <p:ext uri="{BB962C8B-B14F-4D97-AF65-F5344CB8AC3E}">
        <p14:creationId xmlns:p14="http://schemas.microsoft.com/office/powerpoint/2010/main" val="4198731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6800" y="895350"/>
            <a:ext cx="6629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latin typeface="Engravers MT" pitchFamily="18" charset="0"/>
                <a:cs typeface="Times New Roman" panose="02020603050405020304" pitchFamily="18" charset="0"/>
              </a:rPr>
              <a:t>SOCIETAL SENSITIZATION programs</a:t>
            </a:r>
          </a:p>
          <a:p>
            <a:pPr algn="ctr"/>
            <a:endParaRPr lang="en-IN" sz="1600" b="1" dirty="0">
              <a:latin typeface="Engravers MT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Articles in the local newspapers such as Sakshi and Eenadu for creating awareness</a:t>
            </a:r>
            <a:endParaRPr lang="en-IN" sz="1600" dirty="0">
              <a:latin typeface="+mn-lt"/>
              <a:ea typeface="Times New Roman" panose="02020603050405020304" pitchFamily="18" charset="0"/>
            </a:endParaRPr>
          </a:p>
          <a:p>
            <a:pPr marL="457200"/>
            <a:r>
              <a:rPr lang="en-US" sz="1600" dirty="0">
                <a:latin typeface="+mn-lt"/>
                <a:ea typeface="Times New Roman" panose="02020603050405020304" pitchFamily="18" charset="0"/>
              </a:rPr>
              <a:t> </a:t>
            </a:r>
            <a:endParaRPr lang="en-IN" sz="1600" dirty="0">
              <a:latin typeface="+mn-lt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Consultancy work for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Akshayapatra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 and ISKCON for diet composition and analysis 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Invited talks  for AIR during National Nutrition Week, Granules employees and F45 fitness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centre</a:t>
            </a: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"/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Celebration of World Breast feeding week</a:t>
            </a:r>
          </a:p>
        </p:txBody>
      </p:sp>
    </p:spTree>
    <p:extLst>
      <p:ext uri="{BB962C8B-B14F-4D97-AF65-F5344CB8AC3E}">
        <p14:creationId xmlns:p14="http://schemas.microsoft.com/office/powerpoint/2010/main" val="4061566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7778A-49DF-D427-BE89-D5D08106D68E}"/>
              </a:ext>
            </a:extLst>
          </p:cNvPr>
          <p:cNvSpPr txBox="1"/>
          <p:nvPr/>
        </p:nvSpPr>
        <p:spPr>
          <a:xfrm>
            <a:off x="457200" y="207082"/>
            <a:ext cx="4261691" cy="5232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Articles in Newspapers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9E482-0AB9-3549-8187-C09B46811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7" y="742950"/>
            <a:ext cx="4756143" cy="4010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4BEB8-067B-CB4B-970F-7F4A47ED420E}"/>
              </a:ext>
            </a:extLst>
          </p:cNvPr>
          <p:cNvSpPr txBox="1"/>
          <p:nvPr/>
        </p:nvSpPr>
        <p:spPr>
          <a:xfrm>
            <a:off x="5000116" y="233752"/>
            <a:ext cx="3047999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Breast Feeding Week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970DD-EDBE-89BD-86CA-2D500B734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757" y="819150"/>
            <a:ext cx="2942715" cy="1828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29EDF-CA55-B9EC-B576-08C89FD7D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757" y="2800350"/>
            <a:ext cx="2988585" cy="21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1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60;p30"/>
          <p:cNvSpPr txBox="1">
            <a:spLocks noGrp="1"/>
          </p:cNvSpPr>
          <p:nvPr>
            <p:ph type="title"/>
          </p:nvPr>
        </p:nvSpPr>
        <p:spPr>
          <a:xfrm>
            <a:off x="1219199" y="539500"/>
            <a:ext cx="6781801" cy="572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Extension and out reach programs organized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21654134"/>
              </p:ext>
            </p:extLst>
          </p:nvPr>
        </p:nvGraphicFramePr>
        <p:xfrm>
          <a:off x="762000" y="1581150"/>
          <a:ext cx="7225546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71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9"/>
          <p:cNvSpPr txBox="1">
            <a:spLocks noGrp="1"/>
          </p:cNvSpPr>
          <p:nvPr>
            <p:ph type="title"/>
          </p:nvPr>
        </p:nvSpPr>
        <p:spPr>
          <a:xfrm>
            <a:off x="2109467" y="-22892"/>
            <a:ext cx="4519933" cy="507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VILLAGES COVERED</a:t>
            </a:r>
          </a:p>
        </p:txBody>
      </p:sp>
      <p:sp>
        <p:nvSpPr>
          <p:cNvPr id="546" name="Google Shape;546;p59"/>
          <p:cNvSpPr/>
          <p:nvPr/>
        </p:nvSpPr>
        <p:spPr>
          <a:xfrm>
            <a:off x="351135" y="667977"/>
            <a:ext cx="1735012" cy="52357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Kondakarala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7" name="Google Shape;547;p59"/>
          <p:cNvSpPr/>
          <p:nvPr/>
        </p:nvSpPr>
        <p:spPr>
          <a:xfrm>
            <a:off x="2181395" y="667977"/>
            <a:ext cx="1986027" cy="52357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Bhogapuram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8" name="Google Shape;548;p59"/>
          <p:cNvSpPr/>
          <p:nvPr/>
        </p:nvSpPr>
        <p:spPr>
          <a:xfrm>
            <a:off x="4246982" y="667614"/>
            <a:ext cx="2085931" cy="52357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Gurajapalem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Google Shape;549;p59"/>
          <p:cNvSpPr/>
          <p:nvPr/>
        </p:nvSpPr>
        <p:spPr>
          <a:xfrm>
            <a:off x="6412473" y="638476"/>
            <a:ext cx="1953976" cy="52357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Dimili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Google Shape;550;p59"/>
          <p:cNvSpPr/>
          <p:nvPr/>
        </p:nvSpPr>
        <p:spPr>
          <a:xfrm>
            <a:off x="6412473" y="1259813"/>
            <a:ext cx="1953976" cy="507393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Rajala</a:t>
            </a:r>
            <a:endParaRPr sz="1800" dirty="0">
              <a:solidFill>
                <a:schemeClr val="tx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1" name="Google Shape;551;p59"/>
          <p:cNvSpPr/>
          <p:nvPr/>
        </p:nvSpPr>
        <p:spPr>
          <a:xfrm>
            <a:off x="350134" y="1286648"/>
            <a:ext cx="1735851" cy="52357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GB" sz="1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IN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Krishnampalem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552" name="Google Shape;552;p59"/>
          <p:cNvSpPr/>
          <p:nvPr/>
        </p:nvSpPr>
        <p:spPr>
          <a:xfrm>
            <a:off x="2171454" y="1276869"/>
            <a:ext cx="1986026" cy="5457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IN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Lalamkudru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3" name="Google Shape;553;p59"/>
          <p:cNvSpPr/>
          <p:nvPr/>
        </p:nvSpPr>
        <p:spPr>
          <a:xfrm>
            <a:off x="4251377" y="1286648"/>
            <a:ext cx="2077140" cy="507393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IN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Peddapadu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" name="Google Shape;573;p59"/>
          <p:cNvSpPr/>
          <p:nvPr/>
        </p:nvSpPr>
        <p:spPr>
          <a:xfrm rot="5400000">
            <a:off x="8720251" y="346775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74" name="Google Shape;574;p59"/>
          <p:cNvSpPr/>
          <p:nvPr/>
        </p:nvSpPr>
        <p:spPr>
          <a:xfrm rot="5400000">
            <a:off x="8720251" y="418820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49;p59">
            <a:extLst>
              <a:ext uri="{FF2B5EF4-FFF2-40B4-BE49-F238E27FC236}">
                <a16:creationId xmlns:a16="http://schemas.microsoft.com/office/drawing/2014/main" id="{BDBEDD1A-E553-F3E2-C01F-6466D1B476C4}"/>
              </a:ext>
            </a:extLst>
          </p:cNvPr>
          <p:cNvSpPr/>
          <p:nvPr/>
        </p:nvSpPr>
        <p:spPr>
          <a:xfrm>
            <a:off x="2149629" y="1884755"/>
            <a:ext cx="2029676" cy="52357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Ganaparthi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46;p59">
            <a:extLst>
              <a:ext uri="{FF2B5EF4-FFF2-40B4-BE49-F238E27FC236}">
                <a16:creationId xmlns:a16="http://schemas.microsoft.com/office/drawing/2014/main" id="{28D07E01-CB34-652F-4E16-EB6C03D6D401}"/>
              </a:ext>
            </a:extLst>
          </p:cNvPr>
          <p:cNvSpPr/>
          <p:nvPr/>
        </p:nvSpPr>
        <p:spPr>
          <a:xfrm>
            <a:off x="4246982" y="1862899"/>
            <a:ext cx="2050220" cy="52357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Chochukonda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8;p59">
            <a:extLst>
              <a:ext uri="{FF2B5EF4-FFF2-40B4-BE49-F238E27FC236}">
                <a16:creationId xmlns:a16="http://schemas.microsoft.com/office/drawing/2014/main" id="{1AF6C0C2-E502-237A-707B-7C14E94AD654}"/>
              </a:ext>
            </a:extLst>
          </p:cNvPr>
          <p:cNvSpPr/>
          <p:nvPr/>
        </p:nvSpPr>
        <p:spPr>
          <a:xfrm>
            <a:off x="343595" y="1885950"/>
            <a:ext cx="1736235" cy="52357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Khajipalem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7;p59">
            <a:extLst>
              <a:ext uri="{FF2B5EF4-FFF2-40B4-BE49-F238E27FC236}">
                <a16:creationId xmlns:a16="http://schemas.microsoft.com/office/drawing/2014/main" id="{5A7A66EE-7233-53AD-9C4E-F3318F5644AD}"/>
              </a:ext>
            </a:extLst>
          </p:cNvPr>
          <p:cNvSpPr/>
          <p:nvPr/>
        </p:nvSpPr>
        <p:spPr>
          <a:xfrm>
            <a:off x="6412473" y="1846339"/>
            <a:ext cx="1989642" cy="52357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Panchadharla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49;p59">
            <a:extLst>
              <a:ext uri="{FF2B5EF4-FFF2-40B4-BE49-F238E27FC236}">
                <a16:creationId xmlns:a16="http://schemas.microsoft.com/office/drawing/2014/main" id="{CD7DFBF8-F9E9-FADC-0B51-D3D8780E37CA}"/>
              </a:ext>
            </a:extLst>
          </p:cNvPr>
          <p:cNvSpPr/>
          <p:nvPr/>
        </p:nvSpPr>
        <p:spPr>
          <a:xfrm>
            <a:off x="339440" y="2498260"/>
            <a:ext cx="1758405" cy="52357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Gokiwada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546;p59">
            <a:extLst>
              <a:ext uri="{FF2B5EF4-FFF2-40B4-BE49-F238E27FC236}">
                <a16:creationId xmlns:a16="http://schemas.microsoft.com/office/drawing/2014/main" id="{2BA1B8CB-1F2F-E380-A36F-5F0E8B7BAF93}"/>
              </a:ext>
            </a:extLst>
          </p:cNvPr>
          <p:cNvSpPr/>
          <p:nvPr/>
        </p:nvSpPr>
        <p:spPr>
          <a:xfrm>
            <a:off x="2152553" y="2509020"/>
            <a:ext cx="2023827" cy="52357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Mulajampa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547;p59">
            <a:extLst>
              <a:ext uri="{FF2B5EF4-FFF2-40B4-BE49-F238E27FC236}">
                <a16:creationId xmlns:a16="http://schemas.microsoft.com/office/drawing/2014/main" id="{DE2D0357-62C9-41D5-05CA-40005EB55CC0}"/>
              </a:ext>
            </a:extLst>
          </p:cNvPr>
          <p:cNvSpPr/>
          <p:nvPr/>
        </p:nvSpPr>
        <p:spPr>
          <a:xfrm>
            <a:off x="4251259" y="2509020"/>
            <a:ext cx="2050220" cy="52357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Haripalem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548;p59">
            <a:extLst>
              <a:ext uri="{FF2B5EF4-FFF2-40B4-BE49-F238E27FC236}">
                <a16:creationId xmlns:a16="http://schemas.microsoft.com/office/drawing/2014/main" id="{9D385D6D-DDD5-7E9A-C9A2-511151016B24}"/>
              </a:ext>
            </a:extLst>
          </p:cNvPr>
          <p:cNvSpPr/>
          <p:nvPr/>
        </p:nvSpPr>
        <p:spPr>
          <a:xfrm>
            <a:off x="6435197" y="2508015"/>
            <a:ext cx="1989739" cy="52357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Ramannapalem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546;p59">
            <a:extLst>
              <a:ext uri="{FF2B5EF4-FFF2-40B4-BE49-F238E27FC236}">
                <a16:creationId xmlns:a16="http://schemas.microsoft.com/office/drawing/2014/main" id="{3A2C4263-E037-B448-5C4A-4A13870CD9E3}"/>
              </a:ext>
            </a:extLst>
          </p:cNvPr>
          <p:cNvSpPr/>
          <p:nvPr/>
        </p:nvSpPr>
        <p:spPr>
          <a:xfrm>
            <a:off x="344374" y="3096430"/>
            <a:ext cx="1748535" cy="52357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Dibbapalem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547;p59">
            <a:extLst>
              <a:ext uri="{FF2B5EF4-FFF2-40B4-BE49-F238E27FC236}">
                <a16:creationId xmlns:a16="http://schemas.microsoft.com/office/drawing/2014/main" id="{6F29AFFA-FDC4-F575-5F43-19A6EB670C7E}"/>
              </a:ext>
            </a:extLst>
          </p:cNvPr>
          <p:cNvSpPr/>
          <p:nvPr/>
        </p:nvSpPr>
        <p:spPr>
          <a:xfrm>
            <a:off x="2181395" y="3093863"/>
            <a:ext cx="2007751" cy="52357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Munagapaka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548;p59">
            <a:extLst>
              <a:ext uri="{FF2B5EF4-FFF2-40B4-BE49-F238E27FC236}">
                <a16:creationId xmlns:a16="http://schemas.microsoft.com/office/drawing/2014/main" id="{61CA818F-1CCF-4373-2860-5C8CC06FFDC3}"/>
              </a:ext>
            </a:extLst>
          </p:cNvPr>
          <p:cNvSpPr/>
          <p:nvPr/>
        </p:nvSpPr>
        <p:spPr>
          <a:xfrm>
            <a:off x="4251464" y="3082063"/>
            <a:ext cx="2057002" cy="52357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I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Maruturu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549;p59">
            <a:extLst>
              <a:ext uri="{FF2B5EF4-FFF2-40B4-BE49-F238E27FC236}">
                <a16:creationId xmlns:a16="http://schemas.microsoft.com/office/drawing/2014/main" id="{05148FC5-E4B8-9F71-E90E-1098EE931E4B}"/>
              </a:ext>
            </a:extLst>
          </p:cNvPr>
          <p:cNvSpPr/>
          <p:nvPr/>
        </p:nvSpPr>
        <p:spPr>
          <a:xfrm>
            <a:off x="6428064" y="3089159"/>
            <a:ext cx="1989739" cy="52357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Nagulapalli</a:t>
            </a:r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4B3B60-A814-472F-739A-EA69C49D30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3" b="27767"/>
          <a:stretch/>
        </p:blipFill>
        <p:spPr>
          <a:xfrm>
            <a:off x="144450" y="3678707"/>
            <a:ext cx="2729523" cy="14424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E04D0B-4186-F361-D581-C69F344B19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4" b="32169"/>
          <a:stretch/>
        </p:blipFill>
        <p:spPr>
          <a:xfrm>
            <a:off x="2943732" y="3674500"/>
            <a:ext cx="3412197" cy="1446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2B0BB-B9A9-9AE1-D0AE-78163732D2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3" b="36958"/>
          <a:stretch/>
        </p:blipFill>
        <p:spPr>
          <a:xfrm>
            <a:off x="6439236" y="3670303"/>
            <a:ext cx="2523715" cy="14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75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47A33-74F6-857C-A0A2-A7D6ED2C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2" b="33981"/>
          <a:stretch/>
        </p:blipFill>
        <p:spPr>
          <a:xfrm>
            <a:off x="4724400" y="482547"/>
            <a:ext cx="3562976" cy="4076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F0214-E3FB-4EF7-524F-2D4F89B02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1" b="39794"/>
          <a:stretch/>
        </p:blipFill>
        <p:spPr>
          <a:xfrm>
            <a:off x="609600" y="517574"/>
            <a:ext cx="3695125" cy="1784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7E426-2860-AB8F-2419-4B64115401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3" b="38123"/>
          <a:stretch/>
        </p:blipFill>
        <p:spPr>
          <a:xfrm>
            <a:off x="561258" y="2609534"/>
            <a:ext cx="3706596" cy="193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220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19933-A82D-E432-CA5F-97298FB85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260" y="764362"/>
            <a:ext cx="3969993" cy="374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9C110-6C17-23E6-045B-76E804409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15" y="650422"/>
            <a:ext cx="3308627" cy="3969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6747E1-3654-F12D-6993-4CE120B2169D}"/>
              </a:ext>
            </a:extLst>
          </p:cNvPr>
          <p:cNvSpPr/>
          <p:nvPr/>
        </p:nvSpPr>
        <p:spPr>
          <a:xfrm>
            <a:off x="3276600" y="161997"/>
            <a:ext cx="2819400" cy="27615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Equipment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8B424-0C57-6D74-6AB1-97AB0D2E0234}"/>
              </a:ext>
            </a:extLst>
          </p:cNvPr>
          <p:cNvSpPr txBox="1"/>
          <p:nvPr/>
        </p:nvSpPr>
        <p:spPr>
          <a:xfrm>
            <a:off x="1676400" y="3333750"/>
            <a:ext cx="205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DRYER</a:t>
            </a:r>
            <a:endParaRPr lang="en-IN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80EF4-BF69-F8A6-8543-1E2CD210C77A}"/>
              </a:ext>
            </a:extLst>
          </p:cNvPr>
          <p:cNvSpPr txBox="1"/>
          <p:nvPr/>
        </p:nvSpPr>
        <p:spPr>
          <a:xfrm>
            <a:off x="5105400" y="3641527"/>
            <a:ext cx="2667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MUFFLE FURNACE</a:t>
            </a:r>
            <a:endParaRPr lang="en-IN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7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83106332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133350"/>
            <a:ext cx="3581400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IN" sz="1600" b="1" dirty="0">
                <a:latin typeface="Engravers MT" pitchFamily="18" charset="0"/>
                <a:cs typeface="Times New Roman" panose="02020603050405020304" pitchFamily="18" charset="0"/>
              </a:rPr>
              <a:t>Prominent Alumni</a:t>
            </a:r>
            <a:endParaRPr lang="en-IN" sz="1600" dirty="0">
              <a:latin typeface="Engravers MT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6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2A5D01F-1AAC-ABF5-A15D-EFC4715B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2" y="161997"/>
            <a:ext cx="944741" cy="9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685800" y="650422"/>
            <a:ext cx="7543800" cy="4131128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62100" y="1294477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establish Diet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Counselling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Centre catering to the needs of general public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strengthen efforts towards obtaining patency in the research work undertaken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start a think tank for startups in food processing</a:t>
            </a:r>
            <a:endParaRPr lang="en-I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81915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FUTURE  PLANS</a:t>
            </a:r>
          </a:p>
        </p:txBody>
      </p:sp>
    </p:spTree>
    <p:extLst>
      <p:ext uri="{BB962C8B-B14F-4D97-AF65-F5344CB8AC3E}">
        <p14:creationId xmlns:p14="http://schemas.microsoft.com/office/powerpoint/2010/main" val="272937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8"/>
          <p:cNvSpPr txBox="1">
            <a:spLocks noGrp="1"/>
          </p:cNvSpPr>
          <p:nvPr>
            <p:ph type="title"/>
          </p:nvPr>
        </p:nvSpPr>
        <p:spPr>
          <a:xfrm>
            <a:off x="2438400" y="465010"/>
            <a:ext cx="4800600" cy="576807"/>
          </a:xfrm>
          <a:prstGeom prst="rect">
            <a:avLst/>
          </a:prstGeom>
          <a:solidFill>
            <a:schemeClr val="accent5">
              <a:lumMod val="85000"/>
            </a:schemeClr>
          </a:solidFill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latin typeface="Engravers MT" pitchFamily="18" charset="0"/>
              </a:rPr>
              <a:t>Programs offered</a:t>
            </a:r>
            <a:endParaRPr sz="2400" dirty="0">
              <a:latin typeface="Engravers MT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43007977"/>
              </p:ext>
            </p:extLst>
          </p:nvPr>
        </p:nvGraphicFramePr>
        <p:xfrm>
          <a:off x="762000" y="1352550"/>
          <a:ext cx="6956573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5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Niagara Solid" pitchFamily="82" charset="0"/>
              </a:rPr>
              <a:t>Courses offered</a:t>
            </a:r>
            <a:endParaRPr sz="4400" dirty="0">
              <a:latin typeface="Niagara Solid" pitchFamily="82" charset="0"/>
            </a:endParaRPr>
          </a:p>
        </p:txBody>
      </p:sp>
      <p:sp>
        <p:nvSpPr>
          <p:cNvPr id="546" name="Google Shape;546;p59"/>
          <p:cNvSpPr/>
          <p:nvPr/>
        </p:nvSpPr>
        <p:spPr>
          <a:xfrm>
            <a:off x="838200" y="1419813"/>
            <a:ext cx="1295400" cy="52357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SEMESTER 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7" name="Google Shape;547;p59"/>
          <p:cNvSpPr/>
          <p:nvPr/>
        </p:nvSpPr>
        <p:spPr>
          <a:xfrm>
            <a:off x="2667000" y="1419813"/>
            <a:ext cx="1631123" cy="52357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SEMESTER II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8" name="Google Shape;548;p59"/>
          <p:cNvSpPr/>
          <p:nvPr/>
        </p:nvSpPr>
        <p:spPr>
          <a:xfrm>
            <a:off x="4814619" y="1419813"/>
            <a:ext cx="1567047" cy="52357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SEMESTER III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Google Shape;549;p59"/>
          <p:cNvSpPr/>
          <p:nvPr/>
        </p:nvSpPr>
        <p:spPr>
          <a:xfrm>
            <a:off x="6867240" y="1419813"/>
            <a:ext cx="1566900" cy="52357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SEMESTER IV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Google Shape;550;p59"/>
          <p:cNvSpPr/>
          <p:nvPr/>
        </p:nvSpPr>
        <p:spPr>
          <a:xfrm>
            <a:off x="710060" y="3646686"/>
            <a:ext cx="1566900" cy="365569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1" name="Google Shape;551;p59"/>
          <p:cNvSpPr/>
          <p:nvPr/>
        </p:nvSpPr>
        <p:spPr>
          <a:xfrm>
            <a:off x="2590800" y="3619125"/>
            <a:ext cx="1828800" cy="108622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GB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2.5 Food Processing &amp; Preservation Technology 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2.6 Food Analysis &amp; Instrumentation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2.7 Nutritional Biochemistry 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2.8 Advanced Nutrition II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IN" sz="2400" dirty="0"/>
          </a:p>
        </p:txBody>
      </p:sp>
      <p:sp>
        <p:nvSpPr>
          <p:cNvPr id="552" name="Google Shape;552;p59"/>
          <p:cNvSpPr/>
          <p:nvPr/>
        </p:nvSpPr>
        <p:spPr>
          <a:xfrm>
            <a:off x="4648200" y="3829470"/>
            <a:ext cx="1733547" cy="79967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3.5 Food Microbiology &amp; Toxicology</a:t>
            </a:r>
            <a:endParaRPr lang="en-IN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3.6 Clinical and Therapeutic Nutrition</a:t>
            </a:r>
            <a:endParaRPr lang="en-IN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3" name="Google Shape;553;p59"/>
          <p:cNvSpPr/>
          <p:nvPr/>
        </p:nvSpPr>
        <p:spPr>
          <a:xfrm>
            <a:off x="6553200" y="3829469"/>
            <a:ext cx="2409751" cy="799679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4.3 Nutrition in Critical Care &amp;   Diet Counselling  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4.4 Internship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4.5 Project work &amp; Dissertation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4.6 Comprehensive Viva-voce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7" name="Google Shape;557;p59"/>
          <p:cNvSpPr/>
          <p:nvPr/>
        </p:nvSpPr>
        <p:spPr>
          <a:xfrm>
            <a:off x="709860" y="3619125"/>
            <a:ext cx="15669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1.5 Food Chemistry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1.6 Food Science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58" name="Google Shape;558;p59"/>
          <p:cNvCxnSpPr>
            <a:cxnSpLocks/>
            <a:stCxn id="546" idx="2"/>
            <a:endCxn id="559" idx="0"/>
          </p:cNvCxnSpPr>
          <p:nvPr/>
        </p:nvCxnSpPr>
        <p:spPr>
          <a:xfrm>
            <a:off x="1485900" y="1943391"/>
            <a:ext cx="114300" cy="21679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59"/>
          <p:cNvCxnSpPr>
            <a:stCxn id="561" idx="0"/>
            <a:endCxn id="547" idx="2"/>
          </p:cNvCxnSpPr>
          <p:nvPr/>
        </p:nvCxnSpPr>
        <p:spPr>
          <a:xfrm flipH="1" flipV="1">
            <a:off x="3482562" y="1943391"/>
            <a:ext cx="175038" cy="21679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59"/>
          <p:cNvCxnSpPr>
            <a:stCxn id="548" idx="2"/>
            <a:endCxn id="563" idx="0"/>
          </p:cNvCxnSpPr>
          <p:nvPr/>
        </p:nvCxnSpPr>
        <p:spPr>
          <a:xfrm>
            <a:off x="5598143" y="1943391"/>
            <a:ext cx="200180" cy="21679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59"/>
          <p:cNvCxnSpPr>
            <a:stCxn id="565" idx="0"/>
            <a:endCxn id="549" idx="2"/>
          </p:cNvCxnSpPr>
          <p:nvPr/>
        </p:nvCxnSpPr>
        <p:spPr>
          <a:xfrm flipH="1" flipV="1">
            <a:off x="7650690" y="1943391"/>
            <a:ext cx="264480" cy="3235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9" name="Google Shape;559;p59"/>
          <p:cNvSpPr/>
          <p:nvPr/>
        </p:nvSpPr>
        <p:spPr>
          <a:xfrm>
            <a:off x="609600" y="2160183"/>
            <a:ext cx="1981200" cy="10973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1.1 Food Chemistry</a:t>
            </a:r>
            <a:endParaRPr lang="en-IN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FND1.2 Food Science</a:t>
            </a:r>
            <a:endParaRPr lang="en-IN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1.3 Human Physiology</a:t>
            </a:r>
          </a:p>
          <a:p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FND1.4 Advanced Nutrition  </a:t>
            </a:r>
            <a:r>
              <a:rPr lang="en-IN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61" name="Google Shape;561;p59"/>
          <p:cNvSpPr/>
          <p:nvPr/>
        </p:nvSpPr>
        <p:spPr>
          <a:xfrm>
            <a:off x="2667000" y="2160182"/>
            <a:ext cx="1981200" cy="12019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2.1 Food Processing &amp; Preservation Technology 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2.2 Food Analysis &amp; Instrumentation 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2.3 Nutritional Biochemistry 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2.4 Advanced Nutrition II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" name="Google Shape;563;p59"/>
          <p:cNvSpPr/>
          <p:nvPr/>
        </p:nvSpPr>
        <p:spPr>
          <a:xfrm>
            <a:off x="4814846" y="2160182"/>
            <a:ext cx="1966954" cy="13916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3.1 Food Microbiology &amp; Toxicology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3.2 Clinical and Therapeutic Nutrition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3.3 Institutional Food Administration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3.4 Research Methodology &amp; Statistics</a:t>
            </a:r>
            <a:endParaRPr lang="en-IN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5" name="Google Shape;565;p59"/>
          <p:cNvSpPr/>
          <p:nvPr/>
        </p:nvSpPr>
        <p:spPr>
          <a:xfrm>
            <a:off x="6867389" y="2266950"/>
            <a:ext cx="2095562" cy="10952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4.1 Nutrition in Critical Care &amp;   Diet Counselling  </a:t>
            </a:r>
            <a:endParaRPr lang="en-I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FND 4.2 Sports Nutrition                          </a:t>
            </a:r>
            <a:endParaRPr lang="en-I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69" name="Google Shape;569;p59"/>
          <p:cNvCxnSpPr>
            <a:stCxn id="559" idx="2"/>
            <a:endCxn id="550" idx="0"/>
          </p:cNvCxnSpPr>
          <p:nvPr/>
        </p:nvCxnSpPr>
        <p:spPr>
          <a:xfrm flipH="1">
            <a:off x="1493510" y="3257551"/>
            <a:ext cx="106690" cy="38913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59"/>
          <p:cNvCxnSpPr>
            <a:stCxn id="561" idx="2"/>
            <a:endCxn id="551" idx="0"/>
          </p:cNvCxnSpPr>
          <p:nvPr/>
        </p:nvCxnSpPr>
        <p:spPr>
          <a:xfrm flipH="1">
            <a:off x="3505200" y="3362175"/>
            <a:ext cx="152400" cy="2569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59"/>
          <p:cNvCxnSpPr>
            <a:stCxn id="563" idx="2"/>
            <a:endCxn id="552" idx="0"/>
          </p:cNvCxnSpPr>
          <p:nvPr/>
        </p:nvCxnSpPr>
        <p:spPr>
          <a:xfrm flipH="1">
            <a:off x="5514974" y="3551849"/>
            <a:ext cx="283349" cy="27762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2" name="Google Shape;572;p59"/>
          <p:cNvCxnSpPr>
            <a:stCxn id="565" idx="2"/>
            <a:endCxn id="553" idx="0"/>
          </p:cNvCxnSpPr>
          <p:nvPr/>
        </p:nvCxnSpPr>
        <p:spPr>
          <a:xfrm flipH="1">
            <a:off x="7758076" y="3362175"/>
            <a:ext cx="157094" cy="4672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3" name="Google Shape;573;p59"/>
          <p:cNvSpPr/>
          <p:nvPr/>
        </p:nvSpPr>
        <p:spPr>
          <a:xfrm rot="5400000">
            <a:off x="8720251" y="346775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59"/>
          <p:cNvSpPr/>
          <p:nvPr/>
        </p:nvSpPr>
        <p:spPr>
          <a:xfrm rot="5400000">
            <a:off x="8720251" y="418820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76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97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37B887-EBCA-1217-FDC0-A35F7E65DA5C}"/>
              </a:ext>
            </a:extLst>
          </p:cNvPr>
          <p:cNvSpPr/>
          <p:nvPr/>
        </p:nvSpPr>
        <p:spPr>
          <a:xfrm>
            <a:off x="363070" y="799263"/>
            <a:ext cx="8276666" cy="4437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Encompass exceptional knowledge in core areas of Diet therapy, Clinical Nutrition, Food Science, Food Analysis and Nutritional management 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699925-6674-5218-E45D-6E4B3DFA9897}"/>
              </a:ext>
            </a:extLst>
          </p:cNvPr>
          <p:cNvSpPr/>
          <p:nvPr/>
        </p:nvSpPr>
        <p:spPr>
          <a:xfrm>
            <a:off x="363066" y="1276350"/>
            <a:ext cx="8276665" cy="407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Achieve cognizance in interdisciplinary fields of Food Microbiology, Food processing technology, Nutritional Biochemistry, Food safety and Sports Nutrition through knowledge fortification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537E27-ABF5-C27D-9E12-BB49EB6D55AD}"/>
              </a:ext>
            </a:extLst>
          </p:cNvPr>
          <p:cNvSpPr/>
          <p:nvPr/>
        </p:nvSpPr>
        <p:spPr>
          <a:xfrm>
            <a:off x="363069" y="1749373"/>
            <a:ext cx="8276660" cy="3866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multidisciplinary proficiency in contemporary domains through availing MOOCS and value-added courses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40E3CB-73AB-06CA-32ED-C836CB74FD59}"/>
              </a:ext>
            </a:extLst>
          </p:cNvPr>
          <p:cNvSpPr/>
          <p:nvPr/>
        </p:nvSpPr>
        <p:spPr>
          <a:xfrm>
            <a:off x="363069" y="2200147"/>
            <a:ext cx="8276660" cy="289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Accomplish dexterity in all the fields under the umbrella of Food, Nutrition and Dietetics to attain practical competency 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4D9FA2-AFDE-AD09-0DF4-B0C55EBCF688}"/>
              </a:ext>
            </a:extLst>
          </p:cNvPr>
          <p:cNvSpPr/>
          <p:nvPr/>
        </p:nvSpPr>
        <p:spPr>
          <a:xfrm>
            <a:off x="329453" y="2582252"/>
            <a:ext cx="8276660" cy="3776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Impregnate adept expertise and hands on experience through Dissertation, project work, internship/industrial training, field trips, food institutional and industrial visits 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7BDEBC-7257-3C90-F460-F86A66AD2C6A}"/>
              </a:ext>
            </a:extLst>
          </p:cNvPr>
          <p:cNvSpPr/>
          <p:nvPr/>
        </p:nvSpPr>
        <p:spPr>
          <a:xfrm>
            <a:off x="363069" y="3045757"/>
            <a:ext cx="8276660" cy="3776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Amass exploratory research skills with innovative ideas, lab to field technology, systemic approach towards achieving sustainable nutrition goals 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9468A3-96F7-1915-0EB4-0379A6D4A6E9}"/>
              </a:ext>
            </a:extLst>
          </p:cNvPr>
          <p:cNvSpPr/>
          <p:nvPr/>
        </p:nvSpPr>
        <p:spPr>
          <a:xfrm>
            <a:off x="363066" y="3496808"/>
            <a:ext cx="8276660" cy="289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 critical thinking towards innovation, synthesis of novel ideas, knowledge dissemination and community interaction for the benefit of the community and society at large 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D27706-6EED-A7A1-A59F-D5C609106BEE}"/>
              </a:ext>
            </a:extLst>
          </p:cNvPr>
          <p:cNvSpPr/>
          <p:nvPr/>
        </p:nvSpPr>
        <p:spPr>
          <a:xfrm>
            <a:off x="363067" y="3846276"/>
            <a:ext cx="8276659" cy="297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problem solving, decision making and communication skills to emerge as a potential leader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C5633E-15F9-079E-E688-E049081AC210}"/>
              </a:ext>
            </a:extLst>
          </p:cNvPr>
          <p:cNvSpPr/>
          <p:nvPr/>
        </p:nvSpPr>
        <p:spPr>
          <a:xfrm>
            <a:off x="363066" y="4226863"/>
            <a:ext cx="8276659" cy="453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Evolve as a professionally sound wellbeing with societal responsibility fortified with moral and ethical values well equipped for nation building </a:t>
            </a:r>
            <a:endParaRPr lang="en-IN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ar: 10 Points 14">
            <a:extLst>
              <a:ext uri="{FF2B5EF4-FFF2-40B4-BE49-F238E27FC236}">
                <a16:creationId xmlns:a16="http://schemas.microsoft.com/office/drawing/2014/main" id="{601454CB-8617-C2CB-EBE3-B6F0D92994E8}"/>
              </a:ext>
            </a:extLst>
          </p:cNvPr>
          <p:cNvSpPr/>
          <p:nvPr/>
        </p:nvSpPr>
        <p:spPr>
          <a:xfrm>
            <a:off x="73959" y="799263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E72AE406-F2B7-BD62-C7F2-7691CFFF1B77}"/>
              </a:ext>
            </a:extLst>
          </p:cNvPr>
          <p:cNvSpPr/>
          <p:nvPr/>
        </p:nvSpPr>
        <p:spPr>
          <a:xfrm>
            <a:off x="53788" y="1303528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Star: 10 Points 17">
            <a:extLst>
              <a:ext uri="{FF2B5EF4-FFF2-40B4-BE49-F238E27FC236}">
                <a16:creationId xmlns:a16="http://schemas.microsoft.com/office/drawing/2014/main" id="{FD9E46E5-DFB1-486D-7130-74A5C6FFC55B}"/>
              </a:ext>
            </a:extLst>
          </p:cNvPr>
          <p:cNvSpPr/>
          <p:nvPr/>
        </p:nvSpPr>
        <p:spPr>
          <a:xfrm>
            <a:off x="53788" y="1748119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Star: 10 Points 18">
            <a:extLst>
              <a:ext uri="{FF2B5EF4-FFF2-40B4-BE49-F238E27FC236}">
                <a16:creationId xmlns:a16="http://schemas.microsoft.com/office/drawing/2014/main" id="{5EF57619-8ADC-BD75-5589-956D1EEAADC6}"/>
              </a:ext>
            </a:extLst>
          </p:cNvPr>
          <p:cNvSpPr/>
          <p:nvPr/>
        </p:nvSpPr>
        <p:spPr>
          <a:xfrm>
            <a:off x="53788" y="2162049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A0737823-F668-91AC-2FBD-D6EFE2513F8B}"/>
              </a:ext>
            </a:extLst>
          </p:cNvPr>
          <p:cNvSpPr/>
          <p:nvPr/>
        </p:nvSpPr>
        <p:spPr>
          <a:xfrm>
            <a:off x="53788" y="2626522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Star: 10 Points 20">
            <a:extLst>
              <a:ext uri="{FF2B5EF4-FFF2-40B4-BE49-F238E27FC236}">
                <a16:creationId xmlns:a16="http://schemas.microsoft.com/office/drawing/2014/main" id="{49088CF6-F13C-5538-0D03-EF740CC23D26}"/>
              </a:ext>
            </a:extLst>
          </p:cNvPr>
          <p:cNvSpPr/>
          <p:nvPr/>
        </p:nvSpPr>
        <p:spPr>
          <a:xfrm>
            <a:off x="47064" y="3075875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1F7255C4-78B7-80E3-8E1D-A9C60895CFD7}"/>
              </a:ext>
            </a:extLst>
          </p:cNvPr>
          <p:cNvSpPr/>
          <p:nvPr/>
        </p:nvSpPr>
        <p:spPr>
          <a:xfrm>
            <a:off x="40341" y="3469197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Star: 10 Points 22">
            <a:extLst>
              <a:ext uri="{FF2B5EF4-FFF2-40B4-BE49-F238E27FC236}">
                <a16:creationId xmlns:a16="http://schemas.microsoft.com/office/drawing/2014/main" id="{7AA15C8C-DDF8-4958-B1C9-8EBFEE74E157}"/>
              </a:ext>
            </a:extLst>
          </p:cNvPr>
          <p:cNvSpPr/>
          <p:nvPr/>
        </p:nvSpPr>
        <p:spPr>
          <a:xfrm>
            <a:off x="53788" y="3854685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7B2C8EE4-D365-66DE-BAD4-86CEC0A3E240}"/>
              </a:ext>
            </a:extLst>
          </p:cNvPr>
          <p:cNvSpPr/>
          <p:nvPr/>
        </p:nvSpPr>
        <p:spPr>
          <a:xfrm>
            <a:off x="40341" y="4277003"/>
            <a:ext cx="255494" cy="289112"/>
          </a:xfrm>
          <a:prstGeom prst="star10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Ribbon: Tilted Down 24">
            <a:extLst>
              <a:ext uri="{FF2B5EF4-FFF2-40B4-BE49-F238E27FC236}">
                <a16:creationId xmlns:a16="http://schemas.microsoft.com/office/drawing/2014/main" id="{8BF8C882-8BAB-4CA4-010E-EA3E88A54A2D}"/>
              </a:ext>
            </a:extLst>
          </p:cNvPr>
          <p:cNvSpPr/>
          <p:nvPr/>
        </p:nvSpPr>
        <p:spPr>
          <a:xfrm>
            <a:off x="2019300" y="81521"/>
            <a:ext cx="4457700" cy="578229"/>
          </a:xfrm>
          <a:prstGeom prst="ribbon">
            <a:avLst/>
          </a:prstGeom>
          <a:gradFill flip="none" rotWithShape="1">
            <a:gsLst>
              <a:gs pos="0">
                <a:srgbClr val="F7C025">
                  <a:tint val="66000"/>
                  <a:satMod val="160000"/>
                </a:srgbClr>
              </a:gs>
              <a:gs pos="50000">
                <a:srgbClr val="F7C025">
                  <a:tint val="44500"/>
                  <a:satMod val="160000"/>
                </a:srgbClr>
              </a:gs>
              <a:gs pos="100000">
                <a:srgbClr val="F7C02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I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OUTCOMES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57" y="77676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90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0" name="Google Shape;650;p61"/>
          <p:cNvSpPr txBox="1">
            <a:spLocks noGrp="1"/>
          </p:cNvSpPr>
          <p:nvPr>
            <p:ph type="title"/>
          </p:nvPr>
        </p:nvSpPr>
        <p:spPr>
          <a:xfrm>
            <a:off x="2438400" y="113845"/>
            <a:ext cx="3429000" cy="8513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COURSE OUTCOMES</a:t>
            </a:r>
            <a:endParaRPr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654" name="Google Shape;654;p61"/>
          <p:cNvSpPr/>
          <p:nvPr/>
        </p:nvSpPr>
        <p:spPr>
          <a:xfrm>
            <a:off x="7975275" y="4181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1"/>
          <p:cNvSpPr/>
          <p:nvPr/>
        </p:nvSpPr>
        <p:spPr>
          <a:xfrm>
            <a:off x="8309425" y="4181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1"/>
          <p:cNvSpPr/>
          <p:nvPr/>
        </p:nvSpPr>
        <p:spPr>
          <a:xfrm>
            <a:off x="8643575" y="4181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64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9814" y="4466570"/>
            <a:ext cx="657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https://drive.google.com/file/d/13fs4eDYHhjouhaYfZTlW7KLFNwEeXdEF/view?usp=sharing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89962283"/>
              </p:ext>
            </p:extLst>
          </p:nvPr>
        </p:nvGraphicFramePr>
        <p:xfrm>
          <a:off x="685800" y="971550"/>
          <a:ext cx="7467600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27003" y="1749603"/>
            <a:ext cx="1248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Comprehend the role of statistical analysis in food and nutritional research analysis</a:t>
            </a:r>
          </a:p>
        </p:txBody>
      </p:sp>
    </p:spTree>
    <p:extLst>
      <p:ext uri="{BB962C8B-B14F-4D97-AF65-F5344CB8AC3E}">
        <p14:creationId xmlns:p14="http://schemas.microsoft.com/office/powerpoint/2010/main" val="305903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67549"/>
              </p:ext>
            </p:extLst>
          </p:nvPr>
        </p:nvGraphicFramePr>
        <p:xfrm>
          <a:off x="228600" y="438151"/>
          <a:ext cx="5114925" cy="199644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0520">
                <a:tc gridSpan="10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Semester-I, Paper-IV: Advanced Nutrition I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PO1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PO2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PO3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PO4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PO5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PO6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PO7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PO8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PO9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CO1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CO2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CO3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CO4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CO5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14538" y="1900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55212"/>
              </p:ext>
            </p:extLst>
          </p:nvPr>
        </p:nvGraphicFramePr>
        <p:xfrm>
          <a:off x="3810000" y="2571750"/>
          <a:ext cx="5029196" cy="1920240"/>
        </p:xfrm>
        <a:graphic>
          <a:graphicData uri="http://schemas.openxmlformats.org/drawingml/2006/table">
            <a:tbl>
              <a:tblPr/>
              <a:tblGrid>
                <a:gridCol w="496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76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1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 gridSpan="10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Semester-I, Paper-IV: Advanced Nutrition I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PO1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PO2</a:t>
                      </a:r>
                      <a:endParaRPr lang="en-US" b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PO3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PO4</a:t>
                      </a:r>
                      <a:endParaRPr lang="en-US" b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PO5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PO6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PO7</a:t>
                      </a:r>
                      <a:endParaRPr lang="en-US" b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PO8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PO9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CO1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CO2</a:t>
                      </a:r>
                      <a:endParaRPr lang="en-US" b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CO3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CO4</a:t>
                      </a:r>
                      <a:endParaRPr lang="en-US" b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CO5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14538" y="1900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6271491" y="895350"/>
            <a:ext cx="2209800" cy="838200"/>
          </a:xfrm>
          <a:prstGeom prst="snip2Diag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Diagonal Corner Rectangle 9"/>
          <p:cNvSpPr/>
          <p:nvPr/>
        </p:nvSpPr>
        <p:spPr>
          <a:xfrm>
            <a:off x="838200" y="3105150"/>
            <a:ext cx="2209800" cy="838200"/>
          </a:xfrm>
          <a:prstGeom prst="snip2DiagRect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86538" y="1159497"/>
            <a:ext cx="164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erlin Sans FB Demi" pitchFamily="34" charset="0"/>
              </a:rPr>
              <a:t>2020-2022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9200" y="333375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 Demi" pitchFamily="34" charset="0"/>
              </a:rPr>
              <a:t>2021-2023</a:t>
            </a:r>
            <a:endParaRPr lang="en-US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9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638800" y="1116437"/>
            <a:ext cx="2057400" cy="5591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X-Axis = PO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Y-Axis = PO Attainment value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AEF6A-ABDF-DE4D-6852-F4F6F0FC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9550"/>
            <a:ext cx="823325" cy="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5715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lgerian" pitchFamily="82" charset="0"/>
              </a:rPr>
              <a:t>PO ATTAINMENTS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516493"/>
              </p:ext>
            </p:extLst>
          </p:nvPr>
        </p:nvGraphicFramePr>
        <p:xfrm>
          <a:off x="4328525" y="2343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165738"/>
              </p:ext>
            </p:extLst>
          </p:nvPr>
        </p:nvGraphicFramePr>
        <p:xfrm>
          <a:off x="76200" y="6352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8174077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Agency Job Descriptions XL by Slidesgo">
  <a:themeElements>
    <a:clrScheme name="Simple Light">
      <a:dk1>
        <a:srgbClr val="000000"/>
      </a:dk1>
      <a:lt1>
        <a:srgbClr val="FFFDF5"/>
      </a:lt1>
      <a:dk2>
        <a:srgbClr val="CBC9DF"/>
      </a:dk2>
      <a:lt2>
        <a:srgbClr val="D0E3DE"/>
      </a:lt2>
      <a:accent1>
        <a:srgbClr val="EAAD9E"/>
      </a:accent1>
      <a:accent2>
        <a:srgbClr val="EDCB98"/>
      </a:accent2>
      <a:accent3>
        <a:srgbClr val="F1D58E"/>
      </a:accent3>
      <a:accent4>
        <a:srgbClr val="EAD3E7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1875</Words>
  <Application>Microsoft Office PowerPoint</Application>
  <PresentationFormat>On-screen Show (16:9)</PresentationFormat>
  <Paragraphs>593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73" baseType="lpstr">
      <vt:lpstr>Abhaya Libre</vt:lpstr>
      <vt:lpstr>Algerian</vt:lpstr>
      <vt:lpstr>Anaheim</vt:lpstr>
      <vt:lpstr>Arial</vt:lpstr>
      <vt:lpstr>Arial Black</vt:lpstr>
      <vt:lpstr>Arial Narrow</vt:lpstr>
      <vt:lpstr>Bahnschrift</vt:lpstr>
      <vt:lpstr>Bahnschrift Condensed</vt:lpstr>
      <vt:lpstr>Baskerville Old Face</vt:lpstr>
      <vt:lpstr>Bebas Neue</vt:lpstr>
      <vt:lpstr>Berlin Sans FB Demi</vt:lpstr>
      <vt:lpstr>Broadway</vt:lpstr>
      <vt:lpstr>Calibri</vt:lpstr>
      <vt:lpstr>Cambria</vt:lpstr>
      <vt:lpstr>Constantia</vt:lpstr>
      <vt:lpstr>Elephant</vt:lpstr>
      <vt:lpstr>Engravers MT</vt:lpstr>
      <vt:lpstr>Footlight MT Light</vt:lpstr>
      <vt:lpstr>Gill Sans Ultra Bold</vt:lpstr>
      <vt:lpstr>Harlow Solid Italic</vt:lpstr>
      <vt:lpstr>Harrington</vt:lpstr>
      <vt:lpstr>Ink Free</vt:lpstr>
      <vt:lpstr>MS Reference Sans Serif</vt:lpstr>
      <vt:lpstr>Niagara Solid</vt:lpstr>
      <vt:lpstr>Oxanium</vt:lpstr>
      <vt:lpstr>Playfair Display</vt:lpstr>
      <vt:lpstr>Playfair Display Medium</vt:lpstr>
      <vt:lpstr>Rockwell</vt:lpstr>
      <vt:lpstr>Segoe UI Symbol</vt:lpstr>
      <vt:lpstr>Source Sans Pro</vt:lpstr>
      <vt:lpstr>Tempus Sans ITC</vt:lpstr>
      <vt:lpstr>Times New Roman</vt:lpstr>
      <vt:lpstr>Wingdings</vt:lpstr>
      <vt:lpstr>Creative Agency Job Descriptions XL by Slidesgo</vt:lpstr>
      <vt:lpstr>PowerPoint Presentation</vt:lpstr>
      <vt:lpstr>PowerPoint Presentation</vt:lpstr>
      <vt:lpstr>PowerPoint Presentation</vt:lpstr>
      <vt:lpstr>Programs offered</vt:lpstr>
      <vt:lpstr>Courses offered</vt:lpstr>
      <vt:lpstr>PowerPoint Presentation</vt:lpstr>
      <vt:lpstr>COURSE OUTCOMES</vt:lpstr>
      <vt:lpstr>PowerPoint Presentation</vt:lpstr>
      <vt:lpstr>PowerPoint Presentation</vt:lpstr>
      <vt:lpstr>Courses with employability/Skill development/value added programs offered</vt:lpstr>
      <vt:lpstr>PowerPoint Presentation</vt:lpstr>
      <vt:lpstr>MOUs</vt:lpstr>
      <vt:lpstr>MOUs</vt:lpstr>
      <vt:lpstr>PowerPoint Presentation</vt:lpstr>
      <vt:lpstr>Student project works</vt:lpstr>
      <vt:lpstr>Faculty Profile </vt:lpstr>
      <vt:lpstr>PowerPoint Presentation</vt:lpstr>
      <vt:lpstr>PowerPoint Presentation</vt:lpstr>
      <vt:lpstr>PowerPoint Presentation</vt:lpstr>
      <vt:lpstr>JRF/SRF</vt:lpstr>
      <vt:lpstr>STUDENT STRENGTH</vt:lpstr>
      <vt:lpstr>Student Diversity</vt:lpstr>
      <vt:lpstr>Student Diversity</vt:lpstr>
      <vt:lpstr>Demand Ratio</vt:lpstr>
      <vt:lpstr>PowerPoint Presentation</vt:lpstr>
      <vt:lpstr>Pass Percentage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 and out reach programs organized</vt:lpstr>
      <vt:lpstr>VILLAGES COVERED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Agency  Job Descriptions</dc:title>
  <dc:creator>INDIA</dc:creator>
  <cp:lastModifiedBy>POOJA AMBATI</cp:lastModifiedBy>
  <cp:revision>131</cp:revision>
  <dcterms:modified xsi:type="dcterms:W3CDTF">2023-11-01T04:55:57Z</dcterms:modified>
</cp:coreProperties>
</file>